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56" r:id="rId2"/>
    <p:sldId id="257" r:id="rId3"/>
    <p:sldId id="275" r:id="rId4"/>
    <p:sldId id="258" r:id="rId5"/>
    <p:sldId id="274" r:id="rId6"/>
    <p:sldId id="265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4660"/>
  </p:normalViewPr>
  <p:slideViewPr>
    <p:cSldViewPr>
      <p:cViewPr varScale="1">
        <p:scale>
          <a:sx n="101" d="100"/>
          <a:sy n="101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B758BF-2809-40C0-8D4C-535FD9A6B2DE}" type="datetimeFigureOut">
              <a:rPr lang="sk-SK"/>
              <a:pPr>
                <a:defRPr/>
              </a:pPr>
              <a:t>10. 11. 2014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AD02DA-A946-4E4B-9CD0-1A4DB0FBC04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396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3"/>
          <p:cNvCxnSpPr/>
          <p:nvPr/>
        </p:nvCxnSpPr>
        <p:spPr>
          <a:xfrm>
            <a:off x="1463675" y="48577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4708525" y="48577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540250" y="48339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4786322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2000240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7" name="Zástupný symbol dátumu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400F3-990D-4894-A3A6-91D19D2DF1F4}" type="datetimeFigureOut">
              <a:rPr lang="en-US"/>
              <a:pPr>
                <a:defRPr/>
              </a:pPr>
              <a:t>11/10/2014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8" name="Zástupný symbol čísla snímky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2294B-B49C-4357-A1C0-241A790BBAA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Zástupný symbol päty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Budúcnosť slovenskej elektroenergetiky</a:t>
            </a:r>
            <a:r>
              <a:rPr lang="sk-SK"/>
              <a:t>,</a:t>
            </a:r>
            <a:br>
              <a:rPr lang="sk-SK"/>
            </a:br>
            <a:r>
              <a:rPr lang="sk-SK"/>
              <a:t>Šarpanec, Vysoké Tatry, 5.-6. novembra 2009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55193-85DE-4C59-8CF9-189635D64136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D72F5-5226-474C-99C3-46291F6E3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7D66-EB37-4E9F-AA49-D7721FB4094C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04328-C76F-4064-9F48-D09FC85C5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B58A-DF59-4D22-A2C0-5AC6EF160FA8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Zástupný symbol čísla snímky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73A401C-8711-475B-8A0D-89535B5B1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äty 15"/>
          <p:cNvSpPr>
            <a:spLocks noGrp="1"/>
          </p:cNvSpPr>
          <p:nvPr>
            <p:ph type="ftr" sz="quarter" idx="12"/>
          </p:nvPr>
        </p:nvSpPr>
        <p:spPr>
          <a:xfrm>
            <a:off x="428625" y="6203950"/>
            <a:ext cx="5286375" cy="384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7128C-2905-410C-8986-C4DF7BC5BF66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D9FB0-598E-453C-A783-F1296C56E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CFA3C-4FD9-4B14-8434-CCA05BD1E9F8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2821-48DA-4B50-A1EB-81727D5A3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ovná spojnica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2" name="Zástupný symbol obsah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34" name="Zástupný symbol obsah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0D4FC-D166-404B-A190-9103CD474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dátum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8FD5-EF4D-4744-AAE5-4C560E263DDF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E5476-BA95-4213-AE3C-88EA5E99E28E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5EDFE-B940-449C-BCD1-97251CED9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0B78-A8A5-4ABD-B4ED-30A2CC6C3D1D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1980B-EA11-43EE-92B7-7DD8784C9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obsah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5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EAEC-6EE3-4630-B23D-2986B2B2D47A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6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9F3D6-7EDE-43DF-A8F3-8C6F1A209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4F0F8-2302-45D6-AD0E-52BFE7AE395C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6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5A7C-F2A3-4D77-B85A-9898190C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textu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7ED48-A9AB-47B5-9F25-32851BCCC036}" type="datetimeFigureOut">
              <a:rPr lang="en-US"/>
              <a:pPr>
                <a:defRPr/>
              </a:pPr>
              <a:t>11/10/2014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  <a:p>
            <a:pPr>
              <a:defRPr/>
            </a:pPr>
            <a:endParaRPr lang="en-US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A703FC-4345-4969-9E72-0A9CF83582B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file:///C:\Documents%20and%20Settings\User\Desktop\14_10%20Kajanovic.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file:///C:\Documents%20and%20Settings\User\Desktop\15_10%20Ludrovsky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5719564"/>
            <a:ext cx="8496944" cy="8777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Poráč PARK, </a:t>
            </a:r>
            <a:r>
              <a:rPr lang="sk-SK" sz="2000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Poráčska</a:t>
            </a:r>
            <a:r>
              <a:rPr lang="sk-SK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dolina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sk-SK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.-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sk-SK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novembra 201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sk-SK" sz="20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158044"/>
            <a:ext cx="8784976" cy="113505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7200" dirty="0" smtClean="0">
                <a:ln w="3200">
                  <a:gradFill flip="none" rotWithShape="1">
                    <a:gsLst>
                      <a:gs pos="0">
                        <a:srgbClr val="000082"/>
                      </a:gs>
                      <a:gs pos="29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  <a:tileRect/>
                  </a:gradFill>
                  <a:prstDash val="solid"/>
                  <a:round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Inteligentné siete</a:t>
            </a:r>
            <a:endParaRPr lang="sk-SK" sz="7200" dirty="0">
              <a:ln w="3200">
                <a:gradFill flip="none" rotWithShape="1">
                  <a:gsLst>
                    <a:gs pos="0">
                      <a:srgbClr val="000082"/>
                    </a:gs>
                    <a:gs pos="29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  <a:tileRect/>
                </a:gradFill>
                <a:prstDash val="solid"/>
                <a:round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371600" y="260648"/>
            <a:ext cx="6400800" cy="208763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800" spc="100" dirty="0">
                <a:ln>
                  <a:gradFill>
                    <a:gsLst>
                      <a:gs pos="0">
                        <a:srgbClr val="E6DCAC"/>
                      </a:gs>
                      <a:gs pos="12000">
                        <a:srgbClr val="E6D78A"/>
                      </a:gs>
                      <a:gs pos="30000">
                        <a:srgbClr val="C7AC4C"/>
                      </a:gs>
                      <a:gs pos="45000">
                        <a:srgbClr val="E6D78A"/>
                      </a:gs>
                      <a:gs pos="77000">
                        <a:srgbClr val="C7AC4C"/>
                      </a:gs>
                      <a:gs pos="100000">
                        <a:srgbClr val="E6DCAC"/>
                      </a:gs>
                    </a:gsLst>
                    <a:lin ang="5400000" scaled="0"/>
                  </a:gra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ODBORNÝ SEMINÁR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400" spc="100" dirty="0">
                <a:ln>
                  <a:gradFill>
                    <a:gsLst>
                      <a:gs pos="0">
                        <a:srgbClr val="E6DCAC"/>
                      </a:gs>
                      <a:gs pos="12000">
                        <a:srgbClr val="E6D78A"/>
                      </a:gs>
                      <a:gs pos="30000">
                        <a:srgbClr val="C7AC4C"/>
                      </a:gs>
                      <a:gs pos="45000">
                        <a:srgbClr val="E6D78A"/>
                      </a:gs>
                      <a:gs pos="77000">
                        <a:srgbClr val="C7AC4C"/>
                      </a:gs>
                      <a:gs pos="100000">
                        <a:srgbClr val="E6DCAC"/>
                      </a:gs>
                    </a:gsLst>
                    <a:lin ang="5400000" scaled="0"/>
                  </a:gra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konaný pod záštitou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3300" spc="100" dirty="0">
                <a:ln>
                  <a:gradFill>
                    <a:gsLst>
                      <a:gs pos="0">
                        <a:srgbClr val="E6DCAC"/>
                      </a:gs>
                      <a:gs pos="12000">
                        <a:srgbClr val="E6D78A"/>
                      </a:gs>
                      <a:gs pos="30000">
                        <a:srgbClr val="C7AC4C"/>
                      </a:gs>
                      <a:gs pos="45000">
                        <a:srgbClr val="E6D78A"/>
                      </a:gs>
                      <a:gs pos="77000">
                        <a:srgbClr val="C7AC4C"/>
                      </a:gs>
                      <a:gs pos="100000">
                        <a:srgbClr val="E6DCAC"/>
                      </a:gs>
                    </a:gsLst>
                    <a:lin ang="5400000" scaled="0"/>
                  </a:gra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Ing. </a:t>
            </a:r>
            <a:r>
              <a:rPr lang="sk-SK" sz="3300" spc="100" dirty="0" smtClean="0">
                <a:ln>
                  <a:gradFill>
                    <a:gsLst>
                      <a:gs pos="0">
                        <a:srgbClr val="E6DCAC"/>
                      </a:gs>
                      <a:gs pos="12000">
                        <a:srgbClr val="E6D78A"/>
                      </a:gs>
                      <a:gs pos="30000">
                        <a:srgbClr val="C7AC4C"/>
                      </a:gs>
                      <a:gs pos="45000">
                        <a:srgbClr val="E6D78A"/>
                      </a:gs>
                      <a:gs pos="77000">
                        <a:srgbClr val="C7AC4C"/>
                      </a:gs>
                      <a:gs pos="100000">
                        <a:srgbClr val="E6DCAC"/>
                      </a:gs>
                    </a:gsLst>
                    <a:lin ang="5400000" scaled="0"/>
                  </a:gra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Miroslava </a:t>
            </a:r>
            <a:r>
              <a:rPr lang="sk-SK" sz="3300" spc="100" dirty="0" err="1" smtClean="0">
                <a:ln>
                  <a:gradFill>
                    <a:gsLst>
                      <a:gs pos="0">
                        <a:srgbClr val="E6DCAC"/>
                      </a:gs>
                      <a:gs pos="12000">
                        <a:srgbClr val="E6D78A"/>
                      </a:gs>
                      <a:gs pos="30000">
                        <a:srgbClr val="C7AC4C"/>
                      </a:gs>
                      <a:gs pos="45000">
                        <a:srgbClr val="E6D78A"/>
                      </a:gs>
                      <a:gs pos="77000">
                        <a:srgbClr val="C7AC4C"/>
                      </a:gs>
                      <a:gs pos="100000">
                        <a:srgbClr val="E6DCAC"/>
                      </a:gs>
                    </a:gsLst>
                    <a:lin ang="5400000" scaled="0"/>
                  </a:gra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Biroša</a:t>
            </a:r>
            <a:r>
              <a:rPr lang="sk-SK" sz="3300" spc="100" dirty="0" smtClean="0">
                <a:ln>
                  <a:gradFill>
                    <a:gsLst>
                      <a:gs pos="0">
                        <a:srgbClr val="E6DCAC"/>
                      </a:gs>
                      <a:gs pos="12000">
                        <a:srgbClr val="E6D78A"/>
                      </a:gs>
                      <a:gs pos="30000">
                        <a:srgbClr val="C7AC4C"/>
                      </a:gs>
                      <a:gs pos="45000">
                        <a:srgbClr val="E6D78A"/>
                      </a:gs>
                      <a:gs pos="77000">
                        <a:srgbClr val="C7AC4C"/>
                      </a:gs>
                      <a:gs pos="100000">
                        <a:srgbClr val="E6DCAC"/>
                      </a:gs>
                    </a:gsLst>
                    <a:lin ang="5400000" scaled="0"/>
                  </a:gra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</a:t>
            </a:r>
            <a:endParaRPr lang="sk-SK" sz="3300" spc="100" dirty="0">
              <a:ln>
                <a:gradFill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5400000" scaled="0"/>
                </a:gradFill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3300" spc="100" dirty="0" smtClean="0">
                <a:ln>
                  <a:gradFill>
                    <a:gsLst>
                      <a:gs pos="0">
                        <a:srgbClr val="E6DCAC"/>
                      </a:gs>
                      <a:gs pos="12000">
                        <a:srgbClr val="E6D78A"/>
                      </a:gs>
                      <a:gs pos="30000">
                        <a:srgbClr val="C7AC4C"/>
                      </a:gs>
                      <a:gs pos="45000">
                        <a:srgbClr val="E6D78A"/>
                      </a:gs>
                      <a:gs pos="77000">
                        <a:srgbClr val="C7AC4C"/>
                      </a:gs>
                      <a:gs pos="100000">
                        <a:srgbClr val="E6DCAC"/>
                      </a:gs>
                    </a:gsLst>
                    <a:lin ang="5400000" scaled="0"/>
                  </a:gra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generálneho </a:t>
            </a:r>
            <a:r>
              <a:rPr lang="sk-SK" sz="3300" spc="100" dirty="0">
                <a:ln>
                  <a:gradFill>
                    <a:gsLst>
                      <a:gs pos="0">
                        <a:srgbClr val="E6DCAC"/>
                      </a:gs>
                      <a:gs pos="12000">
                        <a:srgbClr val="E6D78A"/>
                      </a:gs>
                      <a:gs pos="30000">
                        <a:srgbClr val="C7AC4C"/>
                      </a:gs>
                      <a:gs pos="45000">
                        <a:srgbClr val="E6D78A"/>
                      </a:gs>
                      <a:gs pos="77000">
                        <a:srgbClr val="C7AC4C"/>
                      </a:gs>
                      <a:gs pos="100000">
                        <a:srgbClr val="E6DCAC"/>
                      </a:gs>
                    </a:gsLst>
                    <a:lin ang="5400000" scaled="0"/>
                  </a:gra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riaditeľa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400" spc="100" dirty="0" smtClean="0">
                <a:ln>
                  <a:gradFill>
                    <a:gsLst>
                      <a:gs pos="0">
                        <a:srgbClr val="E6DCAC"/>
                      </a:gs>
                      <a:gs pos="12000">
                        <a:srgbClr val="E6D78A"/>
                      </a:gs>
                      <a:gs pos="30000">
                        <a:srgbClr val="C7AC4C"/>
                      </a:gs>
                      <a:gs pos="45000">
                        <a:srgbClr val="E6D78A"/>
                      </a:gs>
                      <a:gs pos="77000">
                        <a:srgbClr val="C7AC4C"/>
                      </a:gs>
                      <a:gs pos="100000">
                        <a:srgbClr val="E6DCAC"/>
                      </a:gs>
                    </a:gsLst>
                    <a:lin ang="5400000" scaled="0"/>
                  </a:gra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BBF ELEKTRO, s.r.o.</a:t>
            </a:r>
            <a:endParaRPr lang="sk-SK" sz="2400" spc="100" dirty="0">
              <a:ln>
                <a:gradFill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5400000" scaled="0"/>
                </a:gradFill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333375"/>
            <a:ext cx="135731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00">
        <p:circle/>
      </p:transition>
    </mc:Choice>
    <mc:Fallback xmlns="">
      <p:transition spd="slow" advTm="6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Odborné prednášky</a:t>
            </a:r>
            <a:endPara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955892"/>
              </p:ext>
            </p:extLst>
          </p:nvPr>
        </p:nvGraphicFramePr>
        <p:xfrm>
          <a:off x="642938" y="1500188"/>
          <a:ext cx="7858180" cy="346804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14:15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Inteligentné siete</a:t>
                      </a:r>
                      <a:endParaRPr lang="sk-SK" b="1" noProof="0" dirty="0"/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Dr. h. c. prof. Ing. Michal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Kolcun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KEE FEI TU v Košiciach,</a:t>
                      </a:r>
                    </a:p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Jozef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Dudiak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VSD, a.s.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14:45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err="1" smtClean="0"/>
                        <a:t>Smart</a:t>
                      </a:r>
                      <a:r>
                        <a:rPr lang="sk-SK" b="1" noProof="0" dirty="0" smtClean="0"/>
                        <a:t> </a:t>
                      </a:r>
                      <a:r>
                        <a:rPr lang="sk-SK" b="1" noProof="0" dirty="0" err="1" smtClean="0"/>
                        <a:t>Grid</a:t>
                      </a:r>
                      <a:r>
                        <a:rPr lang="sk-SK" b="1" noProof="0" dirty="0" smtClean="0"/>
                        <a:t> v ponímaní </a:t>
                      </a:r>
                      <a:r>
                        <a:rPr lang="sk-SK" b="1" noProof="0" dirty="0" err="1" smtClean="0"/>
                        <a:t>Schneider</a:t>
                      </a:r>
                      <a:r>
                        <a:rPr lang="sk-SK" b="1" noProof="0" dirty="0" smtClean="0"/>
                        <a:t> </a:t>
                      </a:r>
                      <a:r>
                        <a:rPr lang="sk-SK" b="1" noProof="0" dirty="0" err="1" smtClean="0"/>
                        <a:t>Electric</a:t>
                      </a:r>
                      <a:endParaRPr lang="sk-SK" b="1" noProof="0" dirty="0" smtClean="0"/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Peter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Dzurko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</a:t>
                      </a:r>
                      <a:r>
                        <a:rPr lang="es-ES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Manuel </a:t>
                      </a:r>
                      <a:r>
                        <a:rPr lang="es-ES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Galnares</a:t>
                      </a:r>
                      <a:r>
                        <a:rPr lang="es-ES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González de la Madrid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es-ES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Schneider Electric Slovakia s.r.o.</a:t>
                      </a:r>
                      <a:endParaRPr lang="sk-SK" noProof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15:</a:t>
                      </a:r>
                      <a:r>
                        <a:rPr lang="en-US" noProof="0" dirty="0" smtClean="0"/>
                        <a:t>2</a:t>
                      </a:r>
                      <a:r>
                        <a:rPr lang="sk-SK" noProof="0" dirty="0" smtClean="0"/>
                        <a:t>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Nové technologické trendy Siemens v oblasti inteligentnej automatizácie energetiky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Pavol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Babarík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Siemens s.r.o.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436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7000">
        <p:circle/>
      </p:transition>
    </mc:Choice>
    <mc:Fallback xmlns="">
      <p:transition spd="slow" advTm="7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Odborné prednášky</a:t>
            </a:r>
            <a:endPara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011988"/>
              </p:ext>
            </p:extLst>
          </p:nvPr>
        </p:nvGraphicFramePr>
        <p:xfrm>
          <a:off x="642938" y="1500188"/>
          <a:ext cx="7858180" cy="412747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16:10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Coffee</a:t>
                      </a:r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break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16:30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Inteligentné siete ABB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Roman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Skoupý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ABB, s.r.o.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16:50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l-PL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Aktuálne trendy a technológie sietí novej generácie</a:t>
                      </a:r>
                      <a:endParaRPr kumimoji="0" lang="sk-SK" b="1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Tomáš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Mlynárčik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Landis+Gyr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s.r.o. organizačná zložka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17:10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Inteligentné meracie systémy (IMS) v prostredí VSD, a.s.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Štefan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Džačko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VSD, a.s.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8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388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7000">
        <p:circle/>
      </p:transition>
    </mc:Choice>
    <mc:Fallback xmlns="">
      <p:transition spd="slow" advTm="7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Odborné prednášky</a:t>
            </a:r>
            <a:endPara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958007"/>
              </p:ext>
            </p:extLst>
          </p:nvPr>
        </p:nvGraphicFramePr>
        <p:xfrm>
          <a:off x="642938" y="1500188"/>
          <a:ext cx="7858180" cy="27038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17:30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Monitoring v </a:t>
                      </a:r>
                      <a:r>
                        <a:rPr lang="sk-SK" b="1" noProof="0" dirty="0" err="1" smtClean="0"/>
                        <a:t>nn</a:t>
                      </a:r>
                      <a:r>
                        <a:rPr lang="sk-SK" b="1" noProof="0" dirty="0" smtClean="0"/>
                        <a:t> distribučných sieťach dodávateľov energie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Marcel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Čatloš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HASMA, s.r.o. Krompachy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 smtClean="0"/>
                        <a:t>17:50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err="1" smtClean="0">
                          <a:solidFill>
                            <a:schemeClr val="bg1"/>
                          </a:solidFill>
                        </a:rPr>
                        <a:t>Hypo</a:t>
                      </a:r>
                      <a:r>
                        <a:rPr lang="sk-SK" b="1" baseline="0" noProof="0" dirty="0" smtClean="0">
                          <a:solidFill>
                            <a:schemeClr val="bg1"/>
                          </a:solidFill>
                        </a:rPr>
                        <a:t> systém a jeho využitie</a:t>
                      </a:r>
                      <a:endParaRPr lang="sk-SK" b="1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Ondrej </a:t>
                      </a:r>
                      <a:r>
                        <a:rPr lang="sk-SK" b="0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Biroš</a:t>
                      </a:r>
                      <a:r>
                        <a:rPr lang="sk-SK" b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</a:t>
                      </a:r>
                      <a:r>
                        <a:rPr lang="sk-SK" b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en-US" b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</a:t>
                      </a:r>
                      <a:r>
                        <a:rPr lang="en-US" b="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0" baseline="0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iHouse</a:t>
                      </a:r>
                      <a:r>
                        <a:rPr lang="en-US" b="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control </a:t>
                      </a:r>
                      <a:r>
                        <a:rPr lang="en-US" b="0" baseline="0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s.r.o</a:t>
                      </a:r>
                      <a:r>
                        <a:rPr lang="en-US" b="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sk-SK" b="0" noProof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15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 smtClean="0"/>
                        <a:t>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>
                          <a:solidFill>
                            <a:schemeClr val="bg1"/>
                          </a:solidFill>
                        </a:rPr>
                        <a:t>Večera, diskusia, bilaterálne jednania, kultúrny program (hudba s možnosťou vlastného spevu)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8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7000">
        <p:circle/>
      </p:transition>
    </mc:Choice>
    <mc:Fallback xmlns="">
      <p:transition spd="slow" advTm="7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bbfelekt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5110" y="1915616"/>
            <a:ext cx="5096052" cy="3018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00">
        <p:circle/>
      </p:transition>
    </mc:Choice>
    <mc:Fallback xmlns="">
      <p:transition spd="slow" advTm="6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2" descr="D:\sieme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303513"/>
            <a:ext cx="403225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D:\Imag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137" y="764704"/>
            <a:ext cx="2735783" cy="19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D:\inde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658124"/>
            <a:ext cx="2595663" cy="1403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D:\H_logo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52442" y="756262"/>
            <a:ext cx="2406496" cy="2078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Porac\2014\Pictures\DALI-MN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999728"/>
            <a:ext cx="288032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00">
        <p:circle/>
      </p:transition>
    </mc:Choice>
    <mc:Fallback xmlns="">
      <p:transition spd="slow" advTm="6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D:\logo_vuje-0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980728"/>
            <a:ext cx="3312455" cy="1595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T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60959"/>
            <a:ext cx="3888432" cy="159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Porac\2014\Pictures\VS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12" y="3861048"/>
            <a:ext cx="2879080" cy="1983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:\Porac\2014\Pictures\AB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751" y="4077072"/>
            <a:ext cx="3816424" cy="1516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00">
        <p:circle/>
      </p:transition>
    </mc:Choice>
    <mc:Fallback xmlns="">
      <p:transition spd="slow" advTm="6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979</TotalTime>
  <Words>228</Words>
  <Application>Microsoft Office PowerPoint</Application>
  <PresentationFormat>Prezentácia na obrazovke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Papier</vt:lpstr>
      <vt:lpstr>Inteligentné siete</vt:lpstr>
      <vt:lpstr>Odborné prednášky</vt:lpstr>
      <vt:lpstr>Odborné prednášky</vt:lpstr>
      <vt:lpstr>Odborné prednášky</vt:lpstr>
      <vt:lpstr>Prezentácia programu PowerPoint</vt:lpstr>
      <vt:lpstr>Prezentácia programu PowerPoint</vt:lpstr>
      <vt:lpstr>Prezentácia programu PowerPoint</vt:lpstr>
    </vt:vector>
  </TitlesOfParts>
  <Company>KEE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elektroenergetiky na Slovensku</dc:title>
  <dc:creator>DM</dc:creator>
  <cp:lastModifiedBy>eugenc</cp:lastModifiedBy>
  <cp:revision>181</cp:revision>
  <dcterms:created xsi:type="dcterms:W3CDTF">2009-11-04T13:23:41Z</dcterms:created>
  <dcterms:modified xsi:type="dcterms:W3CDTF">2014-11-10T14:52:10Z</dcterms:modified>
</cp:coreProperties>
</file>