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0"/>
  </p:handoutMasterIdLst>
  <p:sldIdLst>
    <p:sldId id="256" r:id="rId2"/>
    <p:sldId id="257" r:id="rId3"/>
    <p:sldId id="275" r:id="rId4"/>
    <p:sldId id="258" r:id="rId5"/>
    <p:sldId id="276" r:id="rId6"/>
    <p:sldId id="274" r:id="rId7"/>
    <p:sldId id="265" r:id="rId8"/>
    <p:sldId id="27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65" autoAdjust="0"/>
    <p:restoredTop sz="94660"/>
  </p:normalViewPr>
  <p:slideViewPr>
    <p:cSldViewPr>
      <p:cViewPr varScale="1">
        <p:scale>
          <a:sx n="101" d="100"/>
          <a:sy n="101" d="100"/>
        </p:scale>
        <p:origin x="-2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84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B758BF-2809-40C0-8D4C-535FD9A6B2DE}" type="datetimeFigureOut">
              <a:rPr lang="sk-SK"/>
              <a:pPr>
                <a:defRPr/>
              </a:pPr>
              <a:t>6. 11. 2013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DAD02DA-A946-4E4B-9CD0-1A4DB0FBC04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3396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ovná spojnica 3"/>
          <p:cNvCxnSpPr/>
          <p:nvPr/>
        </p:nvCxnSpPr>
        <p:spPr>
          <a:xfrm>
            <a:off x="1463675" y="48577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ovná spojnica 4"/>
          <p:cNvCxnSpPr/>
          <p:nvPr/>
        </p:nvCxnSpPr>
        <p:spPr>
          <a:xfrm>
            <a:off x="4708525" y="48577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ál 5"/>
          <p:cNvSpPr/>
          <p:nvPr/>
        </p:nvSpPr>
        <p:spPr>
          <a:xfrm>
            <a:off x="4540250" y="48339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4786322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2000240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7" name="Zástupný symbol dátumu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400F3-990D-4894-A3A6-91D19D2DF1F4}" type="datetimeFigureOut">
              <a:rPr lang="en-US"/>
              <a:pPr>
                <a:defRPr/>
              </a:pPr>
              <a:t>11/6/2013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8" name="Zástupný symbol čísla snímky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2294B-B49C-4357-A1C0-241A790BBAAA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0" name="Zástupný symbol päty 1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Budúcnosť slovenskej elektroenergetiky</a:t>
            </a:r>
            <a:r>
              <a:rPr lang="sk-SK"/>
              <a:t>,</a:t>
            </a:r>
            <a:br>
              <a:rPr lang="sk-SK"/>
            </a:br>
            <a:r>
              <a:rPr lang="sk-SK"/>
              <a:t>Šarpanec, Vysoké Tatry, 5.-6. novembra 2009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55193-85DE-4C59-8CF9-189635D64136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D72F5-5226-474C-99C3-46291F6E3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F7D66-EB37-4E9F-AA49-D7721FB4094C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04328-C76F-4064-9F48-D09FC85C5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obsah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sk-SK" dirty="0" smtClean="0"/>
              <a:t>Kliknite sem a upravte štýly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en-US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4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7B58A-DF59-4D22-A2C0-5AC6EF160FA8}" type="datetimeFigureOut">
              <a:rPr lang="en-US"/>
              <a:pPr>
                <a:defRPr/>
              </a:pPr>
              <a:t>11/6/2013</a:t>
            </a:fld>
            <a:endParaRPr lang="en-US" dirty="0"/>
          </a:p>
        </p:txBody>
      </p:sp>
      <p:sp>
        <p:nvSpPr>
          <p:cNvPr id="5" name="Zástupný symbol čísla snímky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73A401C-8711-475B-8A0D-89535B5B1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Zástupný symbol päty 15"/>
          <p:cNvSpPr>
            <a:spLocks noGrp="1"/>
          </p:cNvSpPr>
          <p:nvPr>
            <p:ph type="ftr" sz="quarter" idx="12"/>
          </p:nvPr>
        </p:nvSpPr>
        <p:spPr>
          <a:xfrm>
            <a:off x="428625" y="6203950"/>
            <a:ext cx="5286375" cy="3841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ovná spojnica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7128C-2905-410C-8986-C4DF7BC5BF66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D9FB0-598E-453C-A783-F1296C56EB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CFA3C-4FD9-4B14-8434-CCA05BD1E9F8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B2821-48DA-4B50-A1EB-81727D5A35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ovná spojnica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2" name="Zástupný symbol obsah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34" name="Zástupný symbol obsah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0D4FC-D166-404B-A190-9103CD474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Zástupný symbol dátumu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08FD5-EF4D-4744-AAE5-4C560E263DDF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E5476-BA95-4213-AE3C-88EA5E99E28E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5EDFE-B940-449C-BCD1-97251CED9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A0B78-A8A5-4ABD-B4ED-30A2CC6C3D1D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1980B-EA11-43EE-92B7-7DD8784C9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obsah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5" name="Zástupný symbol dátumu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0EAEC-6EE3-4630-B23D-2986B2B2D47A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6" name="Zástupný symbol čísla snímky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9F3D6-7EDE-43DF-A8F3-8C6F1A209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Zástupný symbol päty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4F0F8-2302-45D6-AD0E-52BFE7AE395C}" type="datetimeFigureOut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6" name="Zástupný symbol čísla snímky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55A7C-F2A3-4D77-B85A-9898190C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Zástupný symbol päty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textu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B7ED48-A9AB-47B5-9F25-32851BCCC036}" type="datetimeFigureOut">
              <a:rPr lang="en-US"/>
              <a:pPr>
                <a:defRPr/>
              </a:pPr>
              <a:t>11/6/2013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  <a:p>
            <a:pPr>
              <a:defRPr/>
            </a:pPr>
            <a:endParaRPr lang="en-US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A703FC-4345-4969-9E72-0A9CF83582BF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hyperlink" Target="file:///C:\Documents%20and%20Settings\User\Desktop\14_10%20Kajanovic.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hyperlink" Target="file:///C:\Documents%20and%20Settings\User\Desktop\15_10%20Ludrovsky.pp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hyperlink" Target="file:///C:\Documents%20and%20Settings\User\Desktop\15_10%20Ludrovsky.pp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5143500"/>
            <a:ext cx="8496944" cy="1309836"/>
          </a:xfrm>
        </p:spPr>
        <p:txBody>
          <a:bodyPr>
            <a:normAutofit fontScale="4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sz="5000" dirty="0" smtClean="0"/>
              <a:t>Poráč PARK, </a:t>
            </a:r>
            <a:r>
              <a:rPr lang="sk-SK" sz="5000" dirty="0" err="1" smtClean="0"/>
              <a:t>Poráčska</a:t>
            </a:r>
            <a:r>
              <a:rPr lang="sk-SK" sz="5000" dirty="0" smtClean="0"/>
              <a:t> dolina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k-SK" sz="5000" dirty="0" smtClean="0"/>
              <a:t>7.-8. novembra </a:t>
            </a:r>
            <a:r>
              <a:rPr lang="sk-SK" sz="5000" dirty="0" smtClean="0"/>
              <a:t>2013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sk-SK" sz="20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k-SK" sz="2000" dirty="0" smtClean="0"/>
              <a:t>Tento </a:t>
            </a:r>
            <a:r>
              <a:rPr lang="sk-SK" sz="2000" dirty="0"/>
              <a:t>seminár sa realizuje v rámci operačného programu Výskum a vývoj, pre projekt: Univerzitný vedecký park TECHNICOM pre inovačné aplikácie s podporou znalostných technológií, kód ITMS: 26220220182, spolufinancovaný zo zdrojov Európskeho fondu regionálneho rozvoja.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k-SK" sz="2000" dirty="0"/>
              <a:t>Podporujeme výskumné aktivity na Slovensku/Projekt je spolufinancovaný zo zdrojov </a:t>
            </a:r>
            <a:r>
              <a:rPr lang="sk-SK" sz="2000" dirty="0" smtClean="0"/>
              <a:t>EÚ</a:t>
            </a:r>
            <a:endParaRPr lang="sk-SK" sz="20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2581980"/>
            <a:ext cx="8784976" cy="192882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 rokov spolupráce</a:t>
            </a:r>
            <a:br>
              <a:rPr lang="sk-SK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Katedry elektroenergetiky FEI TUKE s energetickou praxou</a:t>
            </a:r>
            <a:endParaRPr lang="sk-SK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1371600" y="549275"/>
            <a:ext cx="6400800" cy="1785938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algn="ctr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defRPr/>
            </a:pPr>
            <a:r>
              <a:rPr lang="sk-SK" sz="2800" spc="100" dirty="0">
                <a:solidFill>
                  <a:schemeClr val="tx2"/>
                </a:solidFill>
                <a:latin typeface="+mn-lt"/>
                <a:cs typeface="+mn-cs"/>
              </a:rPr>
              <a:t>ODBORNÝ SEMINÁR</a:t>
            </a:r>
          </a:p>
          <a:p>
            <a:pPr algn="ctr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defRPr/>
            </a:pPr>
            <a:r>
              <a:rPr lang="sk-SK" sz="2400" spc="100" dirty="0">
                <a:solidFill>
                  <a:schemeClr val="tx2"/>
                </a:solidFill>
                <a:latin typeface="+mn-lt"/>
                <a:cs typeface="+mn-cs"/>
              </a:rPr>
              <a:t>konaný pod záštitou</a:t>
            </a:r>
          </a:p>
          <a:p>
            <a:pPr algn="ctr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defRPr/>
            </a:pPr>
            <a:r>
              <a:rPr lang="sk-SK" sz="3300" spc="100" dirty="0">
                <a:solidFill>
                  <a:schemeClr val="tx2"/>
                </a:solidFill>
                <a:latin typeface="+mn-lt"/>
                <a:cs typeface="+mn-cs"/>
              </a:rPr>
              <a:t>Ing. </a:t>
            </a:r>
            <a:r>
              <a:rPr lang="sk-SK" sz="3300" spc="100" dirty="0" smtClean="0">
                <a:solidFill>
                  <a:schemeClr val="tx2"/>
                </a:solidFill>
                <a:latin typeface="+mn-lt"/>
                <a:cs typeface="+mn-cs"/>
              </a:rPr>
              <a:t>Miroslava </a:t>
            </a:r>
            <a:r>
              <a:rPr lang="sk-SK" sz="3300" spc="100" dirty="0" err="1" smtClean="0">
                <a:solidFill>
                  <a:schemeClr val="tx2"/>
                </a:solidFill>
                <a:latin typeface="+mn-lt"/>
                <a:cs typeface="+mn-cs"/>
              </a:rPr>
              <a:t>Biroša</a:t>
            </a:r>
            <a:r>
              <a:rPr lang="sk-SK" sz="3300" spc="100" dirty="0" smtClean="0">
                <a:solidFill>
                  <a:schemeClr val="tx2"/>
                </a:solidFill>
                <a:latin typeface="+mn-lt"/>
                <a:cs typeface="+mn-cs"/>
              </a:rPr>
              <a:t>,</a:t>
            </a:r>
            <a:endParaRPr lang="sk-SK" sz="3300" spc="100" dirty="0">
              <a:solidFill>
                <a:schemeClr val="tx2"/>
              </a:solidFill>
              <a:latin typeface="+mn-lt"/>
              <a:cs typeface="+mn-cs"/>
            </a:endParaRPr>
          </a:p>
          <a:p>
            <a:pPr algn="ctr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defRPr/>
            </a:pPr>
            <a:r>
              <a:rPr lang="sk-SK" sz="3300" spc="100" dirty="0" smtClean="0">
                <a:solidFill>
                  <a:schemeClr val="tx2"/>
                </a:solidFill>
                <a:latin typeface="+mn-lt"/>
                <a:cs typeface="+mn-cs"/>
              </a:rPr>
              <a:t>generálneho </a:t>
            </a:r>
            <a:r>
              <a:rPr lang="sk-SK" sz="3300" spc="100" dirty="0">
                <a:solidFill>
                  <a:schemeClr val="tx2"/>
                </a:solidFill>
                <a:latin typeface="+mn-lt"/>
                <a:cs typeface="+mn-cs"/>
              </a:rPr>
              <a:t>riaditeľa</a:t>
            </a:r>
          </a:p>
          <a:p>
            <a:pPr algn="ctr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defRPr/>
            </a:pPr>
            <a:r>
              <a:rPr lang="sk-SK" sz="2400" spc="100" dirty="0" smtClean="0">
                <a:solidFill>
                  <a:schemeClr val="tx2"/>
                </a:solidFill>
                <a:latin typeface="+mn-lt"/>
                <a:cs typeface="+mn-cs"/>
              </a:rPr>
              <a:t>BBF ELEKTRO, s.r.o.</a:t>
            </a:r>
            <a:endParaRPr lang="sk-SK" sz="2400" spc="100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pic>
        <p:nvPicPr>
          <p:cNvPr id="1331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188" y="333375"/>
            <a:ext cx="1357312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mtClean="0"/>
              <a:t>Odborné prednášky</a:t>
            </a:r>
            <a:endParaRPr lang="sk-SK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634592"/>
              </p:ext>
            </p:extLst>
          </p:nvPr>
        </p:nvGraphicFramePr>
        <p:xfrm>
          <a:off x="642938" y="1500188"/>
          <a:ext cx="7858180" cy="425161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35372"/>
                <a:gridCol w="6822808"/>
              </a:tblGrid>
              <a:tr h="515934">
                <a:tc rowSpan="2">
                  <a:txBody>
                    <a:bodyPr/>
                    <a:lstStyle/>
                    <a:p>
                      <a:r>
                        <a:rPr lang="sk-SK" noProof="0" dirty="0" smtClean="0"/>
                        <a:t>14:15</a:t>
                      </a:r>
                      <a:endParaRPr lang="sk-SK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b="1" noProof="0" dirty="0" smtClean="0"/>
                        <a:t>40 rokov spolupráce Katedry elektroenergetiky FEI TUKE s energetickou praxou</a:t>
                      </a:r>
                      <a:endParaRPr lang="sk-SK" b="1" noProof="0" dirty="0"/>
                    </a:p>
                  </a:txBody>
                  <a:tcPr anchor="ctr"/>
                </a:tc>
              </a:tr>
              <a:tr h="51593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Dr. h. c. prof. Ing. Michal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Kolcun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PhD., KEE FEI TU v Košiciach</a:t>
                      </a:r>
                    </a:p>
                  </a:txBody>
                  <a:tcPr anchor="ctr"/>
                </a:tc>
              </a:tr>
              <a:tr h="515934">
                <a:tc rowSpan="2">
                  <a:txBody>
                    <a:bodyPr/>
                    <a:lstStyle/>
                    <a:p>
                      <a:r>
                        <a:rPr lang="sk-SK" noProof="0" dirty="0" smtClean="0"/>
                        <a:t>14:35</a:t>
                      </a:r>
                      <a:endParaRPr lang="sk-SK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b="1" noProof="0" dirty="0" smtClean="0"/>
                        <a:t>Využitie infraštruktúry </a:t>
                      </a:r>
                      <a:r>
                        <a:rPr lang="sk-SK" b="1" noProof="0" dirty="0" err="1" smtClean="0"/>
                        <a:t>Smart</a:t>
                      </a:r>
                      <a:r>
                        <a:rPr lang="sk-SK" b="1" noProof="0" dirty="0" smtClean="0"/>
                        <a:t> </a:t>
                      </a:r>
                      <a:r>
                        <a:rPr lang="sk-SK" b="1" noProof="0" dirty="0" err="1" smtClean="0"/>
                        <a:t>Metering</a:t>
                      </a:r>
                      <a:r>
                        <a:rPr lang="sk-SK" b="1" noProof="0" dirty="0" smtClean="0"/>
                        <a:t> pre </a:t>
                      </a:r>
                      <a:r>
                        <a:rPr lang="sk-SK" b="1" noProof="0" dirty="0" err="1" smtClean="0"/>
                        <a:t>Smart</a:t>
                      </a:r>
                      <a:r>
                        <a:rPr lang="sk-SK" b="1" noProof="0" dirty="0" smtClean="0"/>
                        <a:t> </a:t>
                      </a:r>
                      <a:r>
                        <a:rPr lang="sk-SK" b="1" noProof="0" dirty="0" err="1" smtClean="0"/>
                        <a:t>Grid</a:t>
                      </a:r>
                      <a:endParaRPr lang="sk-SK" b="1" noProof="0" dirty="0" smtClean="0"/>
                    </a:p>
                  </a:txBody>
                  <a:tcPr anchor="ctr"/>
                </a:tc>
              </a:tr>
              <a:tr h="51593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Ing. Pavol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Babarík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PhD., Siemens s.r.o.</a:t>
                      </a:r>
                    </a:p>
                  </a:txBody>
                  <a:tcPr anchor="ctr"/>
                </a:tc>
              </a:tr>
              <a:tr h="515934">
                <a:tc rowSpan="2">
                  <a:txBody>
                    <a:bodyPr/>
                    <a:lstStyle/>
                    <a:p>
                      <a:r>
                        <a:rPr lang="sk-SK" noProof="0" dirty="0" smtClean="0"/>
                        <a:t>14:55</a:t>
                      </a:r>
                      <a:endParaRPr lang="sk-SK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sk-SK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Meranie energií a </a:t>
                      </a:r>
                      <a:r>
                        <a:rPr kumimoji="0" lang="sk-SK" b="1" kern="120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Smart</a:t>
                      </a:r>
                      <a:r>
                        <a:rPr kumimoji="0" lang="sk-SK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k-SK" b="1" kern="120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metering</a:t>
                      </a:r>
                      <a:r>
                        <a:rPr kumimoji="0" lang="sk-SK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spoločnosti </a:t>
                      </a:r>
                      <a:r>
                        <a:rPr kumimoji="0" lang="sk-SK" b="1" kern="120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Landis+Gyr</a:t>
                      </a:r>
                      <a:endParaRPr kumimoji="0" lang="sk-SK" b="1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hlinkClick r:id="rId2" action="ppaction://hlinkpres?slideindex=1&amp;slidetitle="/>
                      </a:endParaRPr>
                    </a:p>
                  </a:txBody>
                  <a:tcPr anchor="ctr"/>
                </a:tc>
              </a:tr>
              <a:tr h="51593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Ing. Tomáš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Mlynárčik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PhD.,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Landis+Gyr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s.r.o. organizačná zložka</a:t>
                      </a:r>
                    </a:p>
                  </a:txBody>
                  <a:tcPr anchor="ctr"/>
                </a:tc>
              </a:tr>
              <a:tr h="515934">
                <a:tc rowSpan="2">
                  <a:txBody>
                    <a:bodyPr/>
                    <a:lstStyle/>
                    <a:p>
                      <a:r>
                        <a:rPr lang="sk-SK" noProof="0" dirty="0" smtClean="0"/>
                        <a:t>15:15</a:t>
                      </a:r>
                      <a:endParaRPr lang="sk-SK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b="1" noProof="0" dirty="0" smtClean="0"/>
                        <a:t>Monitoring vzdušných vedení s využitím UAV</a:t>
                      </a:r>
                    </a:p>
                  </a:txBody>
                  <a:tcPr anchor="ctr"/>
                </a:tc>
              </a:tr>
              <a:tr h="51593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Ing. Jozef Lezo, IFT INFORM TECHNOLOGIES, a. s. </a:t>
                      </a:r>
                      <a:endParaRPr lang="sk-SK" noProof="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436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688" y="285750"/>
            <a:ext cx="107156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mtClean="0"/>
              <a:t>Odborné prednášky</a:t>
            </a:r>
            <a:endParaRPr lang="sk-SK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97581"/>
              </p:ext>
            </p:extLst>
          </p:nvPr>
        </p:nvGraphicFramePr>
        <p:xfrm>
          <a:off x="642938" y="1500188"/>
          <a:ext cx="7858180" cy="425161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35372"/>
                <a:gridCol w="6822808"/>
              </a:tblGrid>
              <a:tr h="515934">
                <a:tc rowSpan="2">
                  <a:txBody>
                    <a:bodyPr/>
                    <a:lstStyle/>
                    <a:p>
                      <a:r>
                        <a:rPr lang="sk-SK" noProof="0" dirty="0" smtClean="0"/>
                        <a:t>15:35</a:t>
                      </a:r>
                      <a:endParaRPr lang="sk-SK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b="1" noProof="0" dirty="0" smtClean="0"/>
                        <a:t>„100&amp;10 rokov skúseností v energetike“ riadiace a informačné systémy VN, VVN, ZVN</a:t>
                      </a:r>
                    </a:p>
                  </a:txBody>
                  <a:tcPr anchor="ctr"/>
                </a:tc>
              </a:tr>
              <a:tr h="51593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Ing. Juraj Koreň,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Sprecher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Automation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s.r.o. </a:t>
                      </a:r>
                    </a:p>
                  </a:txBody>
                  <a:tcPr anchor="ctr"/>
                </a:tc>
              </a:tr>
              <a:tr h="515934">
                <a:tc rowSpan="2">
                  <a:txBody>
                    <a:bodyPr/>
                    <a:lstStyle/>
                    <a:p>
                      <a:r>
                        <a:rPr lang="sk-SK" noProof="0" dirty="0" smtClean="0"/>
                        <a:t>15:55</a:t>
                      </a:r>
                      <a:endParaRPr lang="sk-SK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sk-SK" b="1" kern="120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Coffee break</a:t>
                      </a:r>
                      <a:endParaRPr kumimoji="0" lang="sk-SK" b="1" kern="1200" noProof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hlinkClick r:id="rId2" action="ppaction://hlinkpres?slideindex=1&amp;slidetitle="/>
                      </a:endParaRPr>
                    </a:p>
                  </a:txBody>
                  <a:tcPr anchor="ctr"/>
                </a:tc>
              </a:tr>
              <a:tr h="51593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/>
                </a:tc>
              </a:tr>
              <a:tr h="515934">
                <a:tc rowSpan="2">
                  <a:txBody>
                    <a:bodyPr/>
                    <a:lstStyle/>
                    <a:p>
                      <a:r>
                        <a:rPr lang="sk-SK" noProof="0" dirty="0" smtClean="0"/>
                        <a:t>16:</a:t>
                      </a:r>
                      <a:r>
                        <a:rPr lang="en-US" noProof="0" dirty="0" smtClean="0"/>
                        <a:t>15</a:t>
                      </a:r>
                      <a:endParaRPr lang="sk-SK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pl-PL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Novinky v ponuke SEZ Krompachy a. s.</a:t>
                      </a:r>
                      <a:endParaRPr kumimoji="0" lang="sk-SK" b="1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hlinkClick r:id="rId2" action="ppaction://hlinkpres?slideindex=1&amp;slidetitle="/>
                      </a:endParaRPr>
                    </a:p>
                  </a:txBody>
                  <a:tcPr anchor="ctr"/>
                </a:tc>
              </a:tr>
              <a:tr h="51593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Ing. </a:t>
                      </a:r>
                      <a:r>
                        <a:rPr lang="de-DE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Imrich</a:t>
                      </a:r>
                      <a:r>
                        <a:rPr lang="de-DE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de-DE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Mikita</a:t>
                      </a:r>
                      <a:r>
                        <a:rPr lang="de-DE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SEZ </a:t>
                      </a:r>
                      <a:r>
                        <a:rPr lang="de-DE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Krompachy</a:t>
                      </a:r>
                      <a:r>
                        <a:rPr lang="de-DE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a. s.</a:t>
                      </a:r>
                      <a:endParaRPr lang="sk-SK" noProof="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515934">
                <a:tc rowSpan="2">
                  <a:txBody>
                    <a:bodyPr/>
                    <a:lstStyle/>
                    <a:p>
                      <a:r>
                        <a:rPr lang="sk-SK" noProof="0" dirty="0" smtClean="0"/>
                        <a:t>16:</a:t>
                      </a:r>
                      <a:r>
                        <a:rPr lang="en-US" noProof="0" dirty="0" smtClean="0"/>
                        <a:t>35</a:t>
                      </a:r>
                      <a:endParaRPr lang="sk-SK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b="1" noProof="0" dirty="0" smtClean="0"/>
                        <a:t>Novinky v oblasti normalizácie v elektrotechnike</a:t>
                      </a:r>
                    </a:p>
                  </a:txBody>
                  <a:tcPr anchor="ctr"/>
                </a:tc>
              </a:tr>
              <a:tr h="51593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Marcel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Čatloš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HASMA, s.r.o.  Krompachy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538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688" y="285750"/>
            <a:ext cx="107156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3881562"/>
      </p:ext>
    </p:extLst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k-SK" smtClean="0"/>
              <a:t>Odborné prednášky</a:t>
            </a:r>
            <a:endParaRPr lang="sk-SK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901229"/>
              </p:ext>
            </p:extLst>
          </p:nvPr>
        </p:nvGraphicFramePr>
        <p:xfrm>
          <a:off x="642938" y="1500188"/>
          <a:ext cx="7858180" cy="398397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35372"/>
                <a:gridCol w="6822808"/>
              </a:tblGrid>
              <a:tr h="515934">
                <a:tc rowSpan="2">
                  <a:txBody>
                    <a:bodyPr/>
                    <a:lstStyle/>
                    <a:p>
                      <a:r>
                        <a:rPr lang="sk-SK" noProof="0" dirty="0" smtClean="0"/>
                        <a:t>1</a:t>
                      </a:r>
                      <a:r>
                        <a:rPr lang="en-US" noProof="0" dirty="0" smtClean="0"/>
                        <a:t>6</a:t>
                      </a:r>
                      <a:r>
                        <a:rPr lang="sk-SK" noProof="0" dirty="0" smtClean="0"/>
                        <a:t>:</a:t>
                      </a:r>
                      <a:r>
                        <a:rPr lang="en-US" noProof="0" dirty="0" smtClean="0"/>
                        <a:t>5</a:t>
                      </a:r>
                      <a:r>
                        <a:rPr lang="sk-SK" noProof="0" dirty="0" smtClean="0"/>
                        <a:t>5</a:t>
                      </a:r>
                      <a:endParaRPr lang="sk-SK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b="1" noProof="0" dirty="0" smtClean="0"/>
                        <a:t>IEC štandardy ovplyvňujúce integráciu a riešenia dispečerských riadiacich systémov</a:t>
                      </a:r>
                    </a:p>
                  </a:txBody>
                  <a:tcPr anchor="ctr"/>
                </a:tc>
              </a:tr>
              <a:tr h="51593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Ing. Milan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Dibala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SIEMENS, s.r.o. </a:t>
                      </a:r>
                    </a:p>
                  </a:txBody>
                  <a:tcPr anchor="ctr"/>
                </a:tc>
              </a:tr>
              <a:tr h="515934">
                <a:tc rowSpan="2">
                  <a:txBody>
                    <a:bodyPr/>
                    <a:lstStyle/>
                    <a:p>
                      <a:r>
                        <a:rPr lang="sk-SK" noProof="0" dirty="0" smtClean="0"/>
                        <a:t>1</a:t>
                      </a:r>
                      <a:r>
                        <a:rPr lang="en-US" noProof="0" dirty="0" smtClean="0"/>
                        <a:t>7</a:t>
                      </a:r>
                      <a:r>
                        <a:rPr lang="sk-SK" noProof="0" dirty="0" smtClean="0"/>
                        <a:t>:</a:t>
                      </a:r>
                      <a:r>
                        <a:rPr lang="en-US" noProof="0" dirty="0" smtClean="0"/>
                        <a:t>1</a:t>
                      </a:r>
                      <a:r>
                        <a:rPr lang="sk-SK" noProof="0" dirty="0" smtClean="0"/>
                        <a:t>5</a:t>
                      </a:r>
                      <a:endParaRPr lang="sk-SK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sk-SK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Inteligentnejším meraním k efektívnejšej energetike</a:t>
                      </a:r>
                      <a:endParaRPr kumimoji="0" lang="sk-SK" b="1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hlinkClick r:id="rId2" action="ppaction://hlinkpres?slideindex=1&amp;slidetitle="/>
                      </a:endParaRPr>
                    </a:p>
                  </a:txBody>
                  <a:tcPr anchor="ctr"/>
                </a:tc>
              </a:tr>
              <a:tr h="51593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Ing. Igor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Chrapčiak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sk-SK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Schrack</a:t>
                      </a:r>
                      <a:r>
                        <a:rPr lang="sk-SK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Technik s.r.o.</a:t>
                      </a:r>
                    </a:p>
                  </a:txBody>
                  <a:tcPr anchor="ctr"/>
                </a:tc>
              </a:tr>
              <a:tr h="515934">
                <a:tc rowSpan="2">
                  <a:txBody>
                    <a:bodyPr/>
                    <a:lstStyle/>
                    <a:p>
                      <a:r>
                        <a:rPr lang="sk-SK" noProof="0" dirty="0" smtClean="0"/>
                        <a:t>1</a:t>
                      </a:r>
                      <a:r>
                        <a:rPr lang="en-US" noProof="0" dirty="0" smtClean="0"/>
                        <a:t>7</a:t>
                      </a:r>
                      <a:r>
                        <a:rPr lang="sk-SK" noProof="0" dirty="0" smtClean="0"/>
                        <a:t>:35</a:t>
                      </a:r>
                      <a:endParaRPr lang="sk-SK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b="1" noProof="0" dirty="0" smtClean="0"/>
                        <a:t>Opravy potrubí používaných v energetike bez odstavenia prevádzky</a:t>
                      </a:r>
                    </a:p>
                  </a:txBody>
                  <a:tcPr anchor="ctr"/>
                </a:tc>
              </a:tr>
              <a:tr h="515934">
                <a:tc vMerge="1">
                  <a:txBody>
                    <a:bodyPr/>
                    <a:lstStyle/>
                    <a:p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Ing</a:t>
                      </a:r>
                      <a:r>
                        <a:rPr lang="en-US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. Jan </a:t>
                      </a:r>
                      <a:r>
                        <a:rPr lang="en-US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Vytřísal</a:t>
                      </a:r>
                      <a:r>
                        <a:rPr lang="en-US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, SEPS, </a:t>
                      </a:r>
                      <a:r>
                        <a:rPr lang="en-US" noProof="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a.s</a:t>
                      </a:r>
                      <a:r>
                        <a:rPr lang="en-US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sk-SK" noProof="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5159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noProof="0" dirty="0" smtClean="0"/>
                        <a:t>19:00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b="1" noProof="0" dirty="0" smtClean="0">
                          <a:solidFill>
                            <a:schemeClr val="bg1"/>
                          </a:solidFill>
                        </a:rPr>
                        <a:t>Večera, diskusia, bilaterálne jednania, kultúrny program (hudba s možnosťou vlastného spevu)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538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688" y="285750"/>
            <a:ext cx="1071562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Technická </a:t>
            </a:r>
            <a:r>
              <a:rPr lang="sk-SK" dirty="0"/>
              <a:t>univerzita v Košiciach uzatvorila dňa 24. apríla 2013 zmluvu s Ministerstvom školstva, vedy, výskumu a športu Slovenskej republiky, riadiacim orgánom pre operačný program Výskum a </a:t>
            </a:r>
            <a:r>
              <a:rPr lang="sk-SK" dirty="0" smtClean="0"/>
              <a:t>vývoj </a:t>
            </a:r>
            <a:r>
              <a:rPr lang="sk-SK" dirty="0" smtClean="0"/>
              <a:t>o projekte </a:t>
            </a:r>
            <a:r>
              <a:rPr lang="sk-SK" dirty="0"/>
              <a:t>Univerzitný vedecký park </a:t>
            </a:r>
            <a:r>
              <a:rPr lang="sk-SK" dirty="0" err="1"/>
              <a:t>Technicom</a:t>
            </a:r>
            <a:r>
              <a:rPr lang="sk-SK" dirty="0"/>
              <a:t> pre inovačné aplikácie s podporou znalostných technológií (UVP </a:t>
            </a:r>
            <a:r>
              <a:rPr lang="sk-SK" dirty="0" err="1"/>
              <a:t>Technicom</a:t>
            </a:r>
            <a:r>
              <a:rPr lang="sk-SK" dirty="0"/>
              <a:t>). </a:t>
            </a:r>
            <a:endParaRPr lang="sk-SK" dirty="0" smtClean="0"/>
          </a:p>
          <a:p>
            <a:r>
              <a:rPr lang="sk-SK" dirty="0" smtClean="0"/>
              <a:t>Partnermi </a:t>
            </a:r>
            <a:r>
              <a:rPr lang="sk-SK" dirty="0"/>
              <a:t>v projekte sú Univerzita Pavla Jozefa Šafárika v Košiciach a Prešovská univerzita v Prešove. </a:t>
            </a:r>
          </a:p>
          <a:p>
            <a:r>
              <a:rPr lang="sk-SK" dirty="0"/>
              <a:t>Celkové výdavky projektu predstavujú </a:t>
            </a:r>
            <a:r>
              <a:rPr lang="sk-SK" b="1" dirty="0"/>
              <a:t>41 735 </a:t>
            </a:r>
            <a:r>
              <a:rPr lang="sk-SK" b="1" dirty="0" smtClean="0"/>
              <a:t>688 </a:t>
            </a:r>
            <a:r>
              <a:rPr lang="sk-SK" b="1" dirty="0" smtClean="0"/>
              <a:t>€</a:t>
            </a:r>
            <a:r>
              <a:rPr lang="sk-SK" dirty="0" smtClean="0"/>
              <a:t>.</a:t>
            </a:r>
            <a:endParaRPr lang="sk-SK" b="1" dirty="0"/>
          </a:p>
        </p:txBody>
      </p:sp>
      <p:pic>
        <p:nvPicPr>
          <p:cNvPr id="4" name="Obrázok 3" descr="EU vzo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04664"/>
            <a:ext cx="1085215" cy="1007745"/>
          </a:xfrm>
          <a:prstGeom prst="rect">
            <a:avLst/>
          </a:prstGeom>
        </p:spPr>
      </p:pic>
      <p:pic>
        <p:nvPicPr>
          <p:cNvPr id="6" name="Obrázok 5" descr="OPVaV vzo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04664"/>
            <a:ext cx="989965" cy="989965"/>
          </a:xfrm>
          <a:prstGeom prst="rect">
            <a:avLst/>
          </a:prstGeom>
        </p:spPr>
      </p:pic>
      <p:pic>
        <p:nvPicPr>
          <p:cNvPr id="7" name="Obrázok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642471"/>
            <a:ext cx="1619885" cy="53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567740"/>
      </p:ext>
    </p:extLst>
  </p:cSld>
  <p:clrMapOvr>
    <a:masterClrMapping/>
  </p:clrMapOvr>
  <p:transition advTm="7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bbfelekt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5110" y="1915616"/>
            <a:ext cx="5096052" cy="3018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8" name="Picture 2" descr="D:\sieme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140072"/>
            <a:ext cx="403225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D:\Image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137" y="764704"/>
            <a:ext cx="2735783" cy="1922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D:\inde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3419" y="4498644"/>
            <a:ext cx="2595663" cy="1403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D:\LogoSEPSležaté201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618789"/>
            <a:ext cx="3798654" cy="1248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D:\H_logo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52442" y="756262"/>
            <a:ext cx="2406496" cy="2078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IF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330" y="1556792"/>
            <a:ext cx="3528392" cy="796733"/>
          </a:xfrm>
          <a:prstGeom prst="rect">
            <a:avLst/>
          </a:prstGeom>
          <a:noFill/>
        </p:spPr>
      </p:pic>
      <p:pic>
        <p:nvPicPr>
          <p:cNvPr id="9" name="Obrázok 6" descr="!SPRECHE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559" y="3894639"/>
            <a:ext cx="3887787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D:\logo_vuje-000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50562" y="1412776"/>
            <a:ext cx="3312455" cy="1595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D:\index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6766" y="3573016"/>
            <a:ext cx="2795519" cy="1922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665</TotalTime>
  <Words>354</Words>
  <Application>Microsoft Office PowerPoint</Application>
  <PresentationFormat>Prezentácia na obrazovke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Papier</vt:lpstr>
      <vt:lpstr>40 rokov spolupráce Katedry elektroenergetiky FEI TUKE s energetickou praxou</vt:lpstr>
      <vt:lpstr>Odborné prednášky</vt:lpstr>
      <vt:lpstr>Odborné prednášky</vt:lpstr>
      <vt:lpstr>Odborné prednášky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KEE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Rozvoj elektroenergetiky na Slovensku</dc:title>
  <dc:creator>DM</dc:creator>
  <cp:lastModifiedBy>eugenc</cp:lastModifiedBy>
  <cp:revision>142</cp:revision>
  <dcterms:created xsi:type="dcterms:W3CDTF">2009-11-04T13:23:41Z</dcterms:created>
  <dcterms:modified xsi:type="dcterms:W3CDTF">2013-11-06T09:33:58Z</dcterms:modified>
</cp:coreProperties>
</file>