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88" r:id="rId16"/>
    <p:sldId id="28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6" r:id="rId25"/>
    <p:sldId id="287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8530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625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930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306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747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5851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2906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83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6648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3969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1276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4839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3786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519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9760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5523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460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8945E0B-182F-4A80-9318-BCA094D3D530}" type="datetimeFigureOut">
              <a:rPr lang="sk-SK" smtClean="0"/>
              <a:t>13. 12. 2017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E68AB-5F5E-49D5-B2AB-97C1B4F90E6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89918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647326" y="1975449"/>
            <a:ext cx="6557059" cy="1587260"/>
          </a:xfrm>
        </p:spPr>
        <p:txBody>
          <a:bodyPr/>
          <a:lstStyle/>
          <a:p>
            <a:pPr algn="ctr"/>
            <a:r>
              <a:rPr lang="sk-SK" sz="5400" dirty="0" smtClean="0"/>
              <a:t>Otázka č. 9</a:t>
            </a:r>
            <a:endParaRPr lang="sk-SK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858344" y="5821176"/>
            <a:ext cx="2873581" cy="648635"/>
          </a:xfrm>
        </p:spPr>
        <p:txBody>
          <a:bodyPr/>
          <a:lstStyle/>
          <a:p>
            <a:r>
              <a:rPr lang="sk-SK" cap="none" dirty="0" smtClean="0"/>
              <a:t>Bc. Matej Bednár</a:t>
            </a:r>
            <a:endParaRPr lang="sk-SK" cap="none" dirty="0"/>
          </a:p>
        </p:txBody>
      </p:sp>
    </p:spTree>
    <p:extLst>
      <p:ext uri="{BB962C8B-B14F-4D97-AF65-F5344CB8AC3E}">
        <p14:creationId xmlns:p14="http://schemas.microsoft.com/office/powerpoint/2010/main" val="194989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Znenie zadania 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534633" y="2699900"/>
            <a:ext cx="8946541" cy="1561550"/>
          </a:xfrm>
        </p:spPr>
        <p:txBody>
          <a:bodyPr/>
          <a:lstStyle/>
          <a:p>
            <a:pPr algn="just"/>
            <a:r>
              <a:rPr lang="sk-SK" dirty="0"/>
              <a:t>Popíšte prevádzkové deje prenosových vedení v prípade vzniku skratu. Nakreslite elektrickú schému 1-fázového skratu v sieti napájanej ideálnym napäťovým zdrojom prostredníctvom modelov prvkov programu </a:t>
            </a:r>
            <a:r>
              <a:rPr lang="sk-SK" dirty="0" smtClean="0"/>
              <a:t>ATP Draw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401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5470" y="267250"/>
            <a:ext cx="10936485" cy="6375090"/>
          </a:xfrm>
        </p:spPr>
        <p:txBody>
          <a:bodyPr/>
          <a:lstStyle/>
          <a:p>
            <a:pPr marL="0" indent="0">
              <a:buNone/>
            </a:pPr>
            <a:r>
              <a:rPr lang="sk-SK" sz="4400" dirty="0" smtClean="0"/>
              <a:t>Druhy sietí</a:t>
            </a:r>
            <a:endParaRPr lang="sk-SK" sz="4400" dirty="0"/>
          </a:p>
          <a:p>
            <a:r>
              <a:rPr lang="pt-BR" dirty="0"/>
              <a:t>a) siete s izolovaným uzlom </a:t>
            </a:r>
            <a:r>
              <a:rPr lang="pt-BR" dirty="0" smtClean="0"/>
              <a:t>transformátora</a:t>
            </a:r>
            <a:r>
              <a:rPr lang="sk-SK" dirty="0" smtClean="0"/>
              <a:t> (TT)</a:t>
            </a:r>
            <a:endParaRPr lang="pt-BR" dirty="0"/>
          </a:p>
          <a:p>
            <a:r>
              <a:rPr lang="sk-SK" dirty="0"/>
              <a:t>b) siete s neúčinne uzemneným uzlom </a:t>
            </a:r>
            <a:r>
              <a:rPr lang="sk-SK" dirty="0" smtClean="0"/>
              <a:t>transformátora (IT)</a:t>
            </a:r>
            <a:endParaRPr lang="sk-SK" dirty="0"/>
          </a:p>
          <a:p>
            <a:r>
              <a:rPr lang="pt-BR" dirty="0"/>
              <a:t>c) siete s priamo uzemneným uzlom </a:t>
            </a:r>
            <a:r>
              <a:rPr lang="pt-BR" dirty="0" smtClean="0"/>
              <a:t>transformátora</a:t>
            </a:r>
            <a:r>
              <a:rPr lang="sk-SK" dirty="0" smtClean="0"/>
              <a:t> (TN)</a:t>
            </a:r>
          </a:p>
          <a:p>
            <a:endParaRPr lang="sk-SK" dirty="0" smtClean="0"/>
          </a:p>
          <a:p>
            <a:pPr algn="just"/>
            <a:r>
              <a:rPr lang="sk-SK" dirty="0" smtClean="0"/>
              <a:t>Elektrická sieť je tvorená sústavou obvodov slúžiacich k prenosu elektrickej energie. Ale sieť nie je napájaná jedným prvotným zdrojom, ale za každým transformátorom vzniká nová sieť. </a:t>
            </a:r>
          </a:p>
          <a:p>
            <a:endParaRPr lang="sk-SK" dirty="0" smtClean="0"/>
          </a:p>
          <a:p>
            <a:r>
              <a:rPr lang="sk-SK" dirty="0" smtClean="0"/>
              <a:t>Tieto nové siete označujeme dvojicami písmen a to: </a:t>
            </a:r>
            <a:endParaRPr lang="sk-SK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sk-SK" sz="2600" dirty="0" smtClean="0">
                <a:solidFill>
                  <a:srgbClr val="FFFF00"/>
                </a:solidFill>
              </a:rPr>
              <a:t>TN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k-SK" sz="2600" dirty="0" smtClean="0">
                <a:solidFill>
                  <a:srgbClr val="FFFF00"/>
                </a:solidFill>
              </a:rPr>
              <a:t>TT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k-SK" sz="2600" dirty="0" smtClean="0">
                <a:solidFill>
                  <a:srgbClr val="FFFF00"/>
                </a:solidFill>
              </a:rPr>
              <a:t>IT									</a:t>
            </a:r>
            <a:endParaRPr lang="sk-SK" sz="2600" dirty="0">
              <a:solidFill>
                <a:srgbClr val="FFFF00"/>
              </a:solidFill>
            </a:endParaRP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07299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96114" y="649649"/>
            <a:ext cx="11110301" cy="56323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 defTabSz="914400">
              <a:buClrTx/>
              <a:buSzTx/>
              <a:buNone/>
            </a:pPr>
            <a:r>
              <a:rPr lang="sk-SK" altLang="sk-SK" b="1" dirty="0" smtClean="0">
                <a:latin typeface="+mn-lt"/>
                <a:cs typeface="Times New Roman" panose="02020603050405020304" pitchFamily="18" charset="0"/>
              </a:rPr>
              <a:t>P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rvé písmeno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- označuje vzťah siete a uzemnenia (situácia pri zdroji, napríklad pri 	transformátore):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       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+mn-lt"/>
                <a:cs typeface="Times New Roman" panose="02020603050405020304" pitchFamily="18" charset="0"/>
              </a:rPr>
              <a:t>T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- priame spojenie jedného bodu siete so zemou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     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+mn-lt"/>
                <a:cs typeface="Times New Roman" panose="02020603050405020304" pitchFamily="18" charset="0"/>
              </a:rPr>
              <a:t>I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- oddelenie všetkých živých častí od zeme alebo spojenie jedného bodu siete so 	zemou cez Impedanciu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indent="0" algn="just" defTabSz="914400">
              <a:buClrTx/>
              <a:buSzTx/>
              <a:buNone/>
            </a:pPr>
            <a:r>
              <a:rPr lang="sk-SK" altLang="sk-SK" b="1" dirty="0">
                <a:latin typeface="+mn-lt"/>
                <a:cs typeface="Times New Roman" panose="02020603050405020304" pitchFamily="18" charset="0"/>
              </a:rPr>
              <a:t>D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ruhé písmeno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- vyjadruje vzťah neživých častí v rozvode a uzemnenia (situácia pri 	spotrebiči) :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    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+mn-lt"/>
                <a:cs typeface="Times New Roman" panose="02020603050405020304" pitchFamily="18" charset="0"/>
              </a:rPr>
              <a:t>T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- priame spojenie neživých častí so zemou, nezávislé od uzemnenia akéhokoľvek 	bodu siete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      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+mn-lt"/>
                <a:cs typeface="Times New Roman" panose="02020603050405020304" pitchFamily="18" charset="0"/>
              </a:rPr>
              <a:t>N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- priame spojenie neživých častí s uzemneným bodom siete (v striedavých sieťach 	 s neutrálnym bodom)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indent="0" algn="just" defTabSz="914400">
              <a:buClrTx/>
              <a:buSzTx/>
              <a:buNone/>
            </a:pPr>
            <a:r>
              <a:rPr lang="sk-SK" altLang="sk-SK" b="1" dirty="0">
                <a:latin typeface="+mn-lt"/>
                <a:cs typeface="Times New Roman" panose="02020603050405020304" pitchFamily="18" charset="0"/>
              </a:rPr>
              <a:t>Ď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alšie písmená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(ak existujú) - vyjadrujú usporiadanie neutrálnych a ochranných vodičov: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       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+mn-lt"/>
                <a:cs typeface="Times New Roman" panose="02020603050405020304" pitchFamily="18" charset="0"/>
              </a:rPr>
              <a:t>S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- funkciu ochranného vodiča zabezpečuje vodič vedený oddelene od 		neutrálneho</a:t>
            </a:r>
            <a:r>
              <a:rPr kumimoji="0" lang="sk-SK" altLang="sk-SK" b="0" i="0" u="none" strike="noStrike" cap="none" normalizeH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vodiča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anose="020B0604020202020204" pitchFamily="34" charset="0"/>
              </a:rPr>
              <a:t> 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alebo od uzemneného krajného vodiča (S – angl. 	</a:t>
            </a:r>
            <a:r>
              <a:rPr kumimoji="0" lang="sk-SK" altLang="sk-SK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Separated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)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     </a:t>
            </a:r>
            <a:r>
              <a:rPr kumimoji="0" lang="sk-SK" altLang="sk-SK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+mn-lt"/>
                <a:cs typeface="Times New Roman" panose="02020603050405020304" pitchFamily="18" charset="0"/>
              </a:rPr>
              <a:t>C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 - funkcie neutrálneho a ochranného vodiča sú zlúčené do jedného vodiča (C – 	angl. </a:t>
            </a:r>
            <a:r>
              <a:rPr kumimoji="0" lang="sk-SK" altLang="sk-SK" b="0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Combined</a:t>
            </a: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Times New Roman" panose="02020603050405020304" pitchFamily="18" charset="0"/>
              </a:rPr>
              <a:t>)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 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34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3649844" cy="729101"/>
          </a:xfrm>
        </p:spPr>
        <p:txBody>
          <a:bodyPr/>
          <a:lstStyle/>
          <a:p>
            <a:r>
              <a:rPr lang="sk-SK" sz="2800" dirty="0" smtClean="0"/>
              <a:t>Striedavá sieť TN-C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85727" y="1311046"/>
            <a:ext cx="11439496" cy="5408931"/>
          </a:xfrm>
        </p:spPr>
        <p:txBody>
          <a:bodyPr/>
          <a:lstStyle/>
          <a:p>
            <a:pPr algn="just"/>
            <a:r>
              <a:rPr lang="sk-SK" dirty="0"/>
              <a:t>Siete TN-C majú </a:t>
            </a:r>
            <a:r>
              <a:rPr lang="sk-SK" dirty="0" smtClean="0"/>
              <a:t>neutrálny bod transformátora</a:t>
            </a:r>
            <a:r>
              <a:rPr lang="sk-SK" dirty="0"/>
              <a:t> </a:t>
            </a:r>
            <a:r>
              <a:rPr lang="sk-SK" dirty="0" smtClean="0"/>
              <a:t>uzemnený </a:t>
            </a:r>
            <a:r>
              <a:rPr lang="sk-SK" dirty="0"/>
              <a:t>a do rozvodu je vyvedený vodič PEN. Neživé  časti </a:t>
            </a:r>
            <a:r>
              <a:rPr lang="sk-SK" dirty="0" smtClean="0"/>
              <a:t>elektrických zariadení </a:t>
            </a:r>
            <a:r>
              <a:rPr lang="sk-SK" dirty="0"/>
              <a:t>sú spojene s vodičom PEN.</a:t>
            </a:r>
            <a:endParaRPr lang="sk-SK" b="1" dirty="0"/>
          </a:p>
          <a:p>
            <a:endParaRPr lang="sk-SK" dirty="0"/>
          </a:p>
        </p:txBody>
      </p:sp>
      <p:pic>
        <p:nvPicPr>
          <p:cNvPr id="4" name="Obrázok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475" y="2244668"/>
            <a:ext cx="504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5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3649844" cy="729101"/>
          </a:xfrm>
        </p:spPr>
        <p:txBody>
          <a:bodyPr/>
          <a:lstStyle/>
          <a:p>
            <a:r>
              <a:rPr lang="sk-SK" sz="2800" dirty="0" smtClean="0"/>
              <a:t>Striedavá sieť TN-S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85727" y="1311046"/>
            <a:ext cx="11439496" cy="5408931"/>
          </a:xfrm>
        </p:spPr>
        <p:txBody>
          <a:bodyPr/>
          <a:lstStyle/>
          <a:p>
            <a:pPr algn="just"/>
            <a:r>
              <a:rPr lang="sk-SK" dirty="0"/>
              <a:t>Siete TN-S majú neutrálny bod </a:t>
            </a:r>
            <a:r>
              <a:rPr lang="sk-SK" dirty="0" smtClean="0"/>
              <a:t>transformátora uzemnený </a:t>
            </a:r>
            <a:r>
              <a:rPr lang="sk-SK" dirty="0"/>
              <a:t>a do rozvodu je osobitne </a:t>
            </a:r>
            <a:r>
              <a:rPr lang="sk-SK" dirty="0" smtClean="0"/>
              <a:t>vyvedený</a:t>
            </a:r>
            <a:r>
              <a:rPr lang="sk-SK" dirty="0"/>
              <a:t> </a:t>
            </a:r>
            <a:r>
              <a:rPr lang="sk-SK" dirty="0" smtClean="0"/>
              <a:t>vodič </a:t>
            </a:r>
            <a:r>
              <a:rPr lang="sk-SK" dirty="0"/>
              <a:t>ochranný PE a neutrálny N. </a:t>
            </a:r>
            <a:r>
              <a:rPr lang="sk-SK" dirty="0" smtClean="0"/>
              <a:t>Neživé</a:t>
            </a:r>
            <a:r>
              <a:rPr lang="sk-SK" dirty="0"/>
              <a:t> </a:t>
            </a:r>
            <a:r>
              <a:rPr lang="sk-SK" dirty="0" smtClean="0"/>
              <a:t>časti elektrických zariadení </a:t>
            </a:r>
            <a:r>
              <a:rPr lang="sk-SK" dirty="0"/>
              <a:t>sú </a:t>
            </a:r>
            <a:r>
              <a:rPr lang="sk-SK" dirty="0" smtClean="0"/>
              <a:t>spojené </a:t>
            </a:r>
            <a:r>
              <a:rPr lang="sk-SK" dirty="0"/>
              <a:t>s ochranným vodičom PE.</a:t>
            </a:r>
            <a:endParaRPr lang="sk-SK" b="1" dirty="0"/>
          </a:p>
          <a:p>
            <a:endParaRPr lang="sk-SK" dirty="0"/>
          </a:p>
        </p:txBody>
      </p:sp>
      <p:pic>
        <p:nvPicPr>
          <p:cNvPr id="5" name="Obrázok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475" y="2399977"/>
            <a:ext cx="504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4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3853152" cy="729101"/>
          </a:xfrm>
        </p:spPr>
        <p:txBody>
          <a:bodyPr/>
          <a:lstStyle/>
          <a:p>
            <a:r>
              <a:rPr lang="sk-SK" sz="2800" dirty="0" smtClean="0"/>
              <a:t>Striedavá sieť TN-C-S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85727" y="1311046"/>
            <a:ext cx="11439496" cy="5408931"/>
          </a:xfrm>
        </p:spPr>
        <p:txBody>
          <a:bodyPr/>
          <a:lstStyle/>
          <a:p>
            <a:pPr algn="just"/>
            <a:r>
              <a:rPr lang="sk-SK" dirty="0"/>
              <a:t>V prvej časti je vodič PEN s ochrannou a pracovnou funkciou, ako </a:t>
            </a:r>
            <a:r>
              <a:rPr lang="sk-SK" dirty="0" smtClean="0"/>
              <a:t>pri</a:t>
            </a:r>
            <a:r>
              <a:rPr lang="sk-SK" dirty="0"/>
              <a:t> TN-C v </a:t>
            </a:r>
            <a:r>
              <a:rPr lang="sk-SK" dirty="0" smtClean="0"/>
              <a:t>ďalšej, </a:t>
            </a:r>
            <a:r>
              <a:rPr lang="sk-SK" dirty="0"/>
              <a:t>ako TN –S pre zvýšenie bezpečnosti proti úrazu </a:t>
            </a:r>
            <a:r>
              <a:rPr lang="sk-SK" dirty="0" smtClean="0"/>
              <a:t>elektrickým </a:t>
            </a:r>
            <a:r>
              <a:rPr lang="sk-SK" dirty="0"/>
              <a:t>prúdom.</a:t>
            </a:r>
            <a:endParaRPr lang="sk-SK" b="1" dirty="0"/>
          </a:p>
          <a:p>
            <a:endParaRPr lang="sk-SK" dirty="0"/>
          </a:p>
        </p:txBody>
      </p:sp>
      <p:pic>
        <p:nvPicPr>
          <p:cNvPr id="4" name="Obrázok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508" y="2350592"/>
            <a:ext cx="6213934" cy="386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3853152" cy="729101"/>
          </a:xfrm>
        </p:spPr>
        <p:txBody>
          <a:bodyPr/>
          <a:lstStyle/>
          <a:p>
            <a:r>
              <a:rPr lang="sk-SK" sz="2800" dirty="0" smtClean="0"/>
              <a:t>Striedavá sieť TT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85727" y="1311046"/>
            <a:ext cx="11439496" cy="5408931"/>
          </a:xfrm>
        </p:spPr>
        <p:txBody>
          <a:bodyPr/>
          <a:lstStyle/>
          <a:p>
            <a:pPr algn="just"/>
            <a:r>
              <a:rPr lang="sk-SK" dirty="0"/>
              <a:t>Sieť TT </a:t>
            </a:r>
            <a:r>
              <a:rPr lang="sk-SK" dirty="0" smtClean="0"/>
              <a:t>má </a:t>
            </a:r>
            <a:r>
              <a:rPr lang="sk-SK" dirty="0"/>
              <a:t>neutrálny bod transformátora </a:t>
            </a:r>
            <a:r>
              <a:rPr lang="sk-SK" dirty="0" smtClean="0"/>
              <a:t>uzemnený. </a:t>
            </a:r>
            <a:r>
              <a:rPr lang="sk-SK" dirty="0"/>
              <a:t>Neživé časti elektrickej inštalácie sú v tejto sieti spojené </a:t>
            </a:r>
            <a:r>
              <a:rPr lang="sk-SK" dirty="0" smtClean="0"/>
              <a:t>galvanicky </a:t>
            </a:r>
            <a:r>
              <a:rPr lang="sk-SK" dirty="0"/>
              <a:t>s uzemňovačmi </a:t>
            </a:r>
            <a:r>
              <a:rPr lang="sk-SK" dirty="0" smtClean="0"/>
              <a:t>nezávisle </a:t>
            </a:r>
            <a:r>
              <a:rPr lang="sk-SK" dirty="0"/>
              <a:t>od uzemňovačov siete (predmety a zariadenia sa uzemňujú vlastnými uzemňovačmi)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51" y="2422793"/>
            <a:ext cx="3793448" cy="429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3853152" cy="729101"/>
          </a:xfrm>
        </p:spPr>
        <p:txBody>
          <a:bodyPr/>
          <a:lstStyle/>
          <a:p>
            <a:r>
              <a:rPr lang="sk-SK" sz="2800" dirty="0" smtClean="0"/>
              <a:t>Striedavá sieť IT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85727" y="1311046"/>
            <a:ext cx="11439496" cy="5408931"/>
          </a:xfrm>
        </p:spPr>
        <p:txBody>
          <a:bodyPr/>
          <a:lstStyle/>
          <a:p>
            <a:pPr algn="just"/>
            <a:r>
              <a:rPr lang="sk-SK" dirty="0"/>
              <a:t>Sieť IT má všetky živé časti izolované od zeme alebo neutrálny bod </a:t>
            </a:r>
            <a:r>
              <a:rPr lang="sk-SK" dirty="0" smtClean="0"/>
              <a:t>transformátora</a:t>
            </a:r>
            <a:r>
              <a:rPr lang="sk-SK" dirty="0"/>
              <a:t> </a:t>
            </a:r>
            <a:r>
              <a:rPr lang="sk-SK" dirty="0" smtClean="0"/>
              <a:t>je </a:t>
            </a:r>
            <a:r>
              <a:rPr lang="sk-SK" dirty="0"/>
              <a:t>spojený so zemou cez impedanciu. Neživé časti elektrickej inštalácie sú spojené so zemou jedným z nasledujúcich spôsobov: </a:t>
            </a:r>
            <a:r>
              <a:rPr lang="sk-SK" i="1" dirty="0"/>
              <a:t>jednotlivo</a:t>
            </a:r>
            <a:r>
              <a:rPr lang="sk-SK" dirty="0"/>
              <a:t>, </a:t>
            </a:r>
            <a:r>
              <a:rPr lang="sk-SK" i="1" dirty="0"/>
              <a:t>skupinovo</a:t>
            </a:r>
            <a:r>
              <a:rPr lang="sk-SK" dirty="0"/>
              <a:t> alebo </a:t>
            </a:r>
            <a:r>
              <a:rPr lang="sk-SK" i="1" dirty="0"/>
              <a:t>skupinovo pripojené na uzemnenie siete</a:t>
            </a:r>
            <a:r>
              <a:rPr lang="sk-SK" dirty="0"/>
              <a:t>.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121" y="2582561"/>
            <a:ext cx="4822707" cy="397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6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733407" cy="773409"/>
          </a:xfrm>
        </p:spPr>
        <p:txBody>
          <a:bodyPr/>
          <a:lstStyle/>
          <a:p>
            <a:r>
              <a:rPr lang="sk-SK" dirty="0" smtClean="0"/>
              <a:t>Skraty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1132609"/>
            <a:ext cx="11126789" cy="5268191"/>
          </a:xfrm>
        </p:spPr>
        <p:txBody>
          <a:bodyPr/>
          <a:lstStyle/>
          <a:p>
            <a:endParaRPr lang="sk-SK" dirty="0"/>
          </a:p>
          <a:p>
            <a:pPr algn="just"/>
            <a:r>
              <a:rPr lang="sk-SK" b="1" i="1" dirty="0"/>
              <a:t>Skrat</a:t>
            </a:r>
            <a:r>
              <a:rPr lang="sk-SK" dirty="0"/>
              <a:t> je vodivé spojenie medzi fázou a zemou a medzi dvoma, alebo troma fázami navzájom. </a:t>
            </a:r>
            <a:endParaRPr lang="sk-SK" dirty="0" smtClean="0"/>
          </a:p>
          <a:p>
            <a:pPr algn="just"/>
            <a:endParaRPr lang="sk-SK" dirty="0" smtClean="0"/>
          </a:p>
          <a:p>
            <a:pPr algn="just"/>
            <a:r>
              <a:rPr lang="sk-SK" dirty="0" smtClean="0"/>
              <a:t>Pri </a:t>
            </a:r>
            <a:r>
              <a:rPr lang="sk-SK" dirty="0"/>
              <a:t>vzniku skratu sa v </a:t>
            </a:r>
            <a:r>
              <a:rPr lang="sk-SK" dirty="0" smtClean="0"/>
              <a:t>elektrickej sústave </a:t>
            </a:r>
            <a:r>
              <a:rPr lang="sk-SK" dirty="0"/>
              <a:t>niekoľkonásobne zmenšuje impedancia medzi miestom skratu </a:t>
            </a:r>
            <a:r>
              <a:rPr lang="sk-SK" dirty="0" smtClean="0"/>
              <a:t>a zdrojom</a:t>
            </a:r>
            <a:r>
              <a:rPr lang="sk-SK" dirty="0"/>
              <a:t>. To má za následok vzrast prúdu a pokles napätia v uzloch. Najväčší pokles napätia je v mieste nachádzajúcom sa v blízkosti miesta skratu. </a:t>
            </a:r>
            <a:endParaRPr lang="sk-SK" dirty="0" smtClean="0"/>
          </a:p>
          <a:p>
            <a:pPr algn="just"/>
            <a:endParaRPr lang="sk-SK" dirty="0" smtClean="0"/>
          </a:p>
          <a:p>
            <a:pPr algn="just"/>
            <a:r>
              <a:rPr lang="sk-SK" dirty="0" smtClean="0"/>
              <a:t>Pôsobenie </a:t>
            </a:r>
            <a:r>
              <a:rPr lang="sk-SK" dirty="0"/>
              <a:t>skratových prúdov je síce krátkodobé, ale vzhľadom na veľkosť tepelných a dynamických </a:t>
            </a:r>
            <a:r>
              <a:rPr lang="sk-SK" dirty="0" smtClean="0"/>
              <a:t>účinkov, </a:t>
            </a:r>
            <a:r>
              <a:rPr lang="sk-SK" dirty="0"/>
              <a:t>je toto pôsobenie nebezpečné. </a:t>
            </a:r>
            <a:endParaRPr lang="sk-SK" dirty="0" smtClean="0"/>
          </a:p>
          <a:p>
            <a:pPr algn="just"/>
            <a:endParaRPr lang="sk-SK" dirty="0" smtClean="0"/>
          </a:p>
          <a:p>
            <a:pPr algn="just"/>
            <a:r>
              <a:rPr lang="sk-SK" dirty="0" smtClean="0"/>
              <a:t>Hlboké </a:t>
            </a:r>
            <a:r>
              <a:rPr lang="sk-SK" dirty="0"/>
              <a:t>poklesy napätia môžu pôsobiť rušivo na chod niektorých elektrických spotrebičov. Môžu byť aj príčinou narušenia stability </a:t>
            </a:r>
            <a:r>
              <a:rPr lang="sk-SK" dirty="0" smtClean="0"/>
              <a:t>elektrickej sústavy, </a:t>
            </a:r>
            <a:r>
              <a:rPr lang="sk-SK" dirty="0"/>
              <a:t>čo je jeden </a:t>
            </a:r>
            <a:r>
              <a:rPr lang="sk-SK" dirty="0" smtClean="0"/>
              <a:t>z najnebezpečnejších </a:t>
            </a:r>
            <a:r>
              <a:rPr lang="sk-SK" dirty="0"/>
              <a:t>následkov skratov, lebo postihuje celú sústavu.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169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3905107" cy="898100"/>
          </a:xfrm>
        </p:spPr>
        <p:txBody>
          <a:bodyPr/>
          <a:lstStyle/>
          <a:p>
            <a:r>
              <a:rPr lang="sk-SK" dirty="0" smtClean="0"/>
              <a:t>Účinky skratov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1273600"/>
            <a:ext cx="10576071" cy="4195481"/>
          </a:xfrm>
        </p:spPr>
        <p:txBody>
          <a:bodyPr>
            <a:normAutofit lnSpcReduction="10000"/>
          </a:bodyPr>
          <a:lstStyle/>
          <a:p>
            <a:endParaRPr lang="sk-SK" sz="2800" dirty="0" smtClean="0"/>
          </a:p>
          <a:p>
            <a:endParaRPr lang="sk-SK" sz="2800" dirty="0" smtClean="0"/>
          </a:p>
          <a:p>
            <a:r>
              <a:rPr lang="sk-SK" sz="2800" dirty="0" smtClean="0"/>
              <a:t>tepelné </a:t>
            </a:r>
            <a:endParaRPr lang="sk-SK" sz="2800" dirty="0"/>
          </a:p>
          <a:p>
            <a:r>
              <a:rPr lang="sk-SK" sz="2800" dirty="0" smtClean="0"/>
              <a:t>dynamické </a:t>
            </a:r>
            <a:endParaRPr lang="sk-SK" sz="2800" dirty="0"/>
          </a:p>
          <a:p>
            <a:r>
              <a:rPr lang="sk-SK" sz="2800" dirty="0" smtClean="0"/>
              <a:t>prepätia </a:t>
            </a:r>
            <a:endParaRPr lang="sk-SK" sz="2800" dirty="0"/>
          </a:p>
          <a:p>
            <a:r>
              <a:rPr lang="pl-PL" sz="2800" dirty="0" smtClean="0"/>
              <a:t>porušenie </a:t>
            </a:r>
            <a:r>
              <a:rPr lang="pl-PL" sz="2800" dirty="0"/>
              <a:t>synchronizmu paralelne spolupracujúcich </a:t>
            </a:r>
            <a:r>
              <a:rPr lang="pl-PL" sz="2800" dirty="0" smtClean="0"/>
              <a:t>elektrických sústav </a:t>
            </a:r>
            <a:endParaRPr lang="pl-PL" sz="2800" dirty="0"/>
          </a:p>
          <a:p>
            <a:r>
              <a:rPr lang="sk-SK" sz="2800" dirty="0" smtClean="0"/>
              <a:t>silové </a:t>
            </a:r>
            <a:r>
              <a:rPr lang="sk-SK" sz="2800" dirty="0"/>
              <a:t>namáhanie</a:t>
            </a:r>
          </a:p>
        </p:txBody>
      </p:sp>
    </p:spTree>
    <p:extLst>
      <p:ext uri="{BB962C8B-B14F-4D97-AF65-F5344CB8AC3E}">
        <p14:creationId xmlns:p14="http://schemas.microsoft.com/office/powerpoint/2010/main" val="350858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5183189" cy="825364"/>
          </a:xfrm>
        </p:spPr>
        <p:txBody>
          <a:bodyPr/>
          <a:lstStyle/>
          <a:p>
            <a:r>
              <a:rPr lang="sk-SK" dirty="0" smtClean="0"/>
              <a:t>Rozdelenie skratov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1439855"/>
            <a:ext cx="1011887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/>
              <a:t>Podľa priebehu skratového prúdu:</a:t>
            </a:r>
            <a:endParaRPr lang="sk-SK" sz="2800" dirty="0"/>
          </a:p>
          <a:p>
            <a:pPr algn="just"/>
            <a:r>
              <a:rPr lang="sk-SK" sz="2800" b="1" dirty="0" smtClean="0"/>
              <a:t>súmerné skraty - </a:t>
            </a:r>
            <a:r>
              <a:rPr lang="sk-SK" sz="2800" dirty="0" smtClean="0"/>
              <a:t>trojfázový </a:t>
            </a:r>
            <a:r>
              <a:rPr lang="sk-SK" sz="2800" dirty="0"/>
              <a:t>skrat – skratom sú postihnuté všetky tri fázy, </a:t>
            </a:r>
            <a:r>
              <a:rPr lang="sk-SK" sz="2800" dirty="0" smtClean="0"/>
              <a:t>pri </a:t>
            </a:r>
            <a:r>
              <a:rPr lang="sk-SK" sz="2800" dirty="0"/>
              <a:t>vonkajších </a:t>
            </a:r>
            <a:r>
              <a:rPr lang="sk-SK" sz="2800" dirty="0" smtClean="0"/>
              <a:t>vedeniach </a:t>
            </a:r>
            <a:r>
              <a:rPr lang="sk-SK" sz="2800" dirty="0"/>
              <a:t>sa vyskytuje pomerne málo, </a:t>
            </a:r>
            <a:r>
              <a:rPr lang="sk-SK" sz="2800" dirty="0" smtClean="0"/>
              <a:t>pri </a:t>
            </a:r>
            <a:r>
              <a:rPr lang="sk-SK" sz="2800" dirty="0"/>
              <a:t>káblových </a:t>
            </a:r>
            <a:r>
              <a:rPr lang="sk-SK" sz="2800" dirty="0" smtClean="0"/>
              <a:t>vedeniach </a:t>
            </a:r>
            <a:r>
              <a:rPr lang="sk-SK" sz="2800" dirty="0"/>
              <a:t>ich je </a:t>
            </a:r>
            <a:r>
              <a:rPr lang="sk-SK" sz="2800" dirty="0" smtClean="0"/>
              <a:t>najviac</a:t>
            </a:r>
          </a:p>
          <a:p>
            <a:pPr algn="just"/>
            <a:endParaRPr lang="sk-SK" sz="2800" dirty="0"/>
          </a:p>
          <a:p>
            <a:pPr algn="just"/>
            <a:r>
              <a:rPr lang="sk-SK" sz="2800" b="1" dirty="0" smtClean="0"/>
              <a:t>nesúmerné skraty - </a:t>
            </a:r>
            <a:r>
              <a:rPr lang="sk-SK" sz="2800" dirty="0" smtClean="0"/>
              <a:t>dvojfázový </a:t>
            </a:r>
            <a:r>
              <a:rPr lang="sk-SK" sz="2800" dirty="0"/>
              <a:t>skrat, dvojfázový zemný skrat, jednofázový skrat.</a:t>
            </a:r>
          </a:p>
        </p:txBody>
      </p:sp>
    </p:spTree>
    <p:extLst>
      <p:ext uri="{BB962C8B-B14F-4D97-AF65-F5344CB8AC3E}">
        <p14:creationId xmlns:p14="http://schemas.microsoft.com/office/powerpoint/2010/main" val="14110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5176719" cy="867124"/>
          </a:xfrm>
        </p:spPr>
        <p:txBody>
          <a:bodyPr/>
          <a:lstStyle/>
          <a:p>
            <a:r>
              <a:rPr lang="sk-SK" dirty="0" smtClean="0"/>
              <a:t>Rozdelenie skratov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2" y="1492370"/>
            <a:ext cx="9403742" cy="47560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2800" dirty="0" smtClean="0"/>
              <a:t>Podľa spôsobu vzniku skratu:</a:t>
            </a:r>
          </a:p>
          <a:p>
            <a:pPr marL="0" indent="0" algn="just">
              <a:buNone/>
            </a:pPr>
            <a:endParaRPr lang="sk-SK" sz="2800" dirty="0" smtClean="0"/>
          </a:p>
          <a:p>
            <a:pPr algn="just"/>
            <a:r>
              <a:rPr lang="sk-SK" sz="2800" dirty="0" smtClean="0"/>
              <a:t>Súmerný trojfázový skrat</a:t>
            </a:r>
          </a:p>
          <a:p>
            <a:pPr algn="just"/>
            <a:r>
              <a:rPr lang="sk-SK" sz="2800" dirty="0" smtClean="0"/>
              <a:t>Dvojfázový skrat</a:t>
            </a:r>
          </a:p>
          <a:p>
            <a:pPr algn="just"/>
            <a:r>
              <a:rPr lang="sk-SK" sz="2800" dirty="0" smtClean="0"/>
              <a:t>Dvojfázový zemný skrat</a:t>
            </a:r>
          </a:p>
          <a:p>
            <a:pPr algn="just"/>
            <a:r>
              <a:rPr lang="sk-SK" sz="2800" dirty="0" smtClean="0"/>
              <a:t>Jednofázový skrat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7084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6902002" cy="841244"/>
          </a:xfrm>
        </p:spPr>
        <p:txBody>
          <a:bodyPr/>
          <a:lstStyle/>
          <a:p>
            <a:r>
              <a:rPr lang="sk-SK" dirty="0" smtClean="0"/>
              <a:t>Modelovanie v ATP Draw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70171"/>
            <a:ext cx="11266968" cy="4195481"/>
          </a:xfrm>
        </p:spPr>
        <p:txBody>
          <a:bodyPr/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2800" i="1" dirty="0" smtClean="0"/>
              <a:t>Úloha:</a:t>
            </a:r>
            <a:endParaRPr lang="sk-SK" sz="2800" i="1" dirty="0"/>
          </a:p>
          <a:p>
            <a:pPr marL="0" indent="0" algn="just">
              <a:buNone/>
            </a:pPr>
            <a:r>
              <a:rPr lang="sk-SK" sz="2800" dirty="0" smtClean="0"/>
              <a:t>Prostredníctvom modelov prvkov programu ATP Draw nakreslite elektrickú schému 1-fázového skratu v sieti napájanej ideálnym napäťovým zdrojom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0862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Schéma elektrického obvodu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064" y="2622430"/>
            <a:ext cx="8714682" cy="2083115"/>
          </a:xfrm>
        </p:spPr>
      </p:pic>
    </p:spTree>
    <p:extLst>
      <p:ext uri="{BB962C8B-B14F-4D97-AF65-F5344CB8AC3E}">
        <p14:creationId xmlns:p14="http://schemas.microsoft.com/office/powerpoint/2010/main" val="444568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7095809" cy="806739"/>
          </a:xfrm>
        </p:spPr>
        <p:txBody>
          <a:bodyPr/>
          <a:lstStyle/>
          <a:p>
            <a:r>
              <a:rPr lang="sk-SK" dirty="0" smtClean="0"/>
              <a:t>Schematické vyobrazenie 1-fázového skratu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69" y="2111383"/>
            <a:ext cx="4095393" cy="2201824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BlokTextu 4"/>
              <p:cNvSpPr txBox="1"/>
              <p:nvPr/>
            </p:nvSpPr>
            <p:spPr>
              <a:xfrm>
                <a:off x="2446446" y="4870985"/>
                <a:ext cx="100197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k-SK" dirty="0"/>
              </a:p>
            </p:txBody>
          </p:sp>
        </mc:Choice>
        <mc:Fallback xmlns="">
          <p:sp>
            <p:nvSpPr>
              <p:cNvPr id="5" name="BlokText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446" y="4870985"/>
                <a:ext cx="1001974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BlokTextu 5"/>
              <p:cNvSpPr txBox="1"/>
              <p:nvPr/>
            </p:nvSpPr>
            <p:spPr>
              <a:xfrm>
                <a:off x="2286857" y="5242207"/>
                <a:ext cx="132115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k-SK" dirty="0"/>
              </a:p>
            </p:txBody>
          </p:sp>
        </mc:Choice>
        <mc:Fallback xmlns="">
          <p:sp>
            <p:nvSpPr>
              <p:cNvPr id="6" name="BlokText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857" y="5242207"/>
                <a:ext cx="1321152" cy="276999"/>
              </a:xfrm>
              <a:prstGeom prst="rect">
                <a:avLst/>
              </a:prstGeom>
              <a:blipFill rotWithShape="0">
                <a:blip r:embed="rId4"/>
                <a:stretch>
                  <a:fillRect r="-461" b="-2222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BlokTextu 7"/>
          <p:cNvSpPr txBox="1"/>
          <p:nvPr/>
        </p:nvSpPr>
        <p:spPr>
          <a:xfrm>
            <a:off x="1321354" y="4407430"/>
            <a:ext cx="3252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Pre uvedenú schému platí:</a:t>
            </a:r>
            <a:endParaRPr lang="sk-SK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718" y="1412993"/>
            <a:ext cx="3339482" cy="3967713"/>
          </a:xfrm>
          <a:prstGeom prst="rect">
            <a:avLst/>
          </a:prstGeom>
        </p:spPr>
      </p:pic>
      <p:sp>
        <p:nvSpPr>
          <p:cNvPr id="10" name="BlokTextu 9"/>
          <p:cNvSpPr txBox="1"/>
          <p:nvPr/>
        </p:nvSpPr>
        <p:spPr>
          <a:xfrm>
            <a:off x="7088718" y="5534242"/>
            <a:ext cx="3339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/>
              <a:t>Náhradná zložková schéma pre 1-fázový skrat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43295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Nastavenie ideálneho napäťového zdroja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obsahu 2"/>
              <p:cNvSpPr>
                <a:spLocks noGrp="1"/>
              </p:cNvSpPr>
              <p:nvPr>
                <p:ph idx="1"/>
              </p:nvPr>
            </p:nvSpPr>
            <p:spPr>
              <a:xfrm>
                <a:off x="646111" y="2044291"/>
                <a:ext cx="5771941" cy="4195481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sk-SK" dirty="0" smtClean="0"/>
                  <a:t>Amplitúda fázovej hodnoty napätia: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sk-SK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sk-SK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sk-S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110000 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sk-SK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sk-SK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sk-SK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sk-SK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k-S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89814,6239 </m:t>
                      </m:r>
                      <m:r>
                        <a:rPr lang="sk-SK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k-SK" i="1" dirty="0" smtClean="0"/>
              </a:p>
              <a:p>
                <a:pPr marL="0" indent="0" algn="just">
                  <a:buNone/>
                </a:pPr>
                <a:r>
                  <a:rPr lang="sk-SK" i="1" dirty="0"/>
                  <a:t>f</a:t>
                </a:r>
                <a:r>
                  <a:rPr lang="sk-SK" dirty="0" smtClean="0"/>
                  <a:t> = 50 Hz</a:t>
                </a:r>
              </a:p>
              <a:p>
                <a:pPr marL="0" indent="0" algn="just">
                  <a:buNone/>
                </a:pPr>
                <a:r>
                  <a:rPr lang="sk-SK" dirty="0" smtClean="0"/>
                  <a:t>Fázový posun (</a:t>
                </a:r>
                <a:r>
                  <a:rPr lang="sk-SK" dirty="0" err="1" smtClean="0"/>
                  <a:t>pha</a:t>
                </a:r>
                <a:r>
                  <a:rPr lang="sk-SK" dirty="0" smtClean="0"/>
                  <a:t>): -90° (program využíva 								kosínusový zdroj)</a:t>
                </a:r>
              </a:p>
              <a:p>
                <a:pPr marL="0" indent="0" algn="just">
                  <a:buNone/>
                </a:pPr>
                <a:r>
                  <a:rPr lang="sk-SK" dirty="0" smtClean="0"/>
                  <a:t>A1: 0</a:t>
                </a:r>
              </a:p>
              <a:p>
                <a:pPr marL="0" indent="0" algn="just">
                  <a:buNone/>
                </a:pPr>
                <a:r>
                  <a:rPr lang="sk-SK" dirty="0" err="1" smtClean="0"/>
                  <a:t>T</a:t>
                </a:r>
                <a:r>
                  <a:rPr lang="sk-SK" baseline="-25000" dirty="0" err="1" smtClean="0"/>
                  <a:t>start</a:t>
                </a:r>
                <a:r>
                  <a:rPr lang="sk-SK" dirty="0" smtClean="0"/>
                  <a:t>: -1s</a:t>
                </a:r>
              </a:p>
              <a:p>
                <a:pPr marL="0" indent="0" algn="just">
                  <a:buNone/>
                </a:pPr>
                <a:r>
                  <a:rPr lang="sk-SK" dirty="0" err="1" smtClean="0"/>
                  <a:t>T</a:t>
                </a:r>
                <a:r>
                  <a:rPr lang="sk-SK" baseline="-25000" dirty="0" err="1" smtClean="0">
                    <a:latin typeface="+mn-lt"/>
                  </a:rPr>
                  <a:t>stop</a:t>
                </a:r>
                <a:r>
                  <a:rPr lang="sk-SK" dirty="0" smtClean="0"/>
                  <a:t>: 10s</a:t>
                </a:r>
              </a:p>
              <a:p>
                <a:pPr marL="0" indent="0" algn="just">
                  <a:buNone/>
                </a:pPr>
                <a:r>
                  <a:rPr lang="sk-SK" dirty="0" smtClean="0"/>
                  <a:t>Type of </a:t>
                </a:r>
                <a:r>
                  <a:rPr lang="sk-SK" dirty="0" err="1" smtClean="0"/>
                  <a:t>source</a:t>
                </a:r>
                <a:r>
                  <a:rPr lang="sk-SK" dirty="0" smtClean="0"/>
                  <a:t>: </a:t>
                </a:r>
                <a:r>
                  <a:rPr lang="sk-SK" dirty="0" err="1" smtClean="0"/>
                  <a:t>Voltage</a:t>
                </a:r>
                <a:endParaRPr lang="sk-SK" dirty="0" smtClean="0"/>
              </a:p>
            </p:txBody>
          </p:sp>
        </mc:Choice>
        <mc:Fallback xmlns="">
          <p:sp>
            <p:nvSpPr>
              <p:cNvPr id="3" name="Zástupný symbol obsah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6111" y="2044291"/>
                <a:ext cx="5771941" cy="4195481"/>
              </a:xfrm>
              <a:blipFill rotWithShape="0">
                <a:blip r:embed="rId2"/>
                <a:stretch>
                  <a:fillRect l="-1162" t="-72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72" y="2044291"/>
            <a:ext cx="5303980" cy="45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6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Nastavenie modelu vedenia, záložka </a:t>
            </a:r>
            <a:r>
              <a:rPr lang="sk-SK" b="1" dirty="0" smtClean="0"/>
              <a:t>Model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5771941" cy="4195481"/>
          </a:xfrm>
        </p:spPr>
        <p:txBody>
          <a:bodyPr/>
          <a:lstStyle/>
          <a:p>
            <a:pPr algn="just"/>
            <a:r>
              <a:rPr lang="sk-SK" dirty="0" smtClean="0"/>
              <a:t>Toto vedenie je modelované pomocou </a:t>
            </a:r>
            <a:r>
              <a:rPr lang="sk-SK" dirty="0" err="1" smtClean="0"/>
              <a:t>Line</a:t>
            </a:r>
            <a:r>
              <a:rPr lang="sk-SK" dirty="0" smtClean="0"/>
              <a:t> </a:t>
            </a:r>
            <a:r>
              <a:rPr lang="sk-SK" dirty="0" err="1" smtClean="0"/>
              <a:t>Constant</a:t>
            </a:r>
            <a:r>
              <a:rPr lang="sk-SK" dirty="0" smtClean="0"/>
              <a:t> pri uvažovaní Skin efektu</a:t>
            </a:r>
            <a:endParaRPr lang="sk-SK" dirty="0"/>
          </a:p>
          <a:p>
            <a:pPr algn="just"/>
            <a:r>
              <a:rPr lang="sk-SK" dirty="0" smtClean="0"/>
              <a:t>Vedenie bude nahradené nezávislým modelom </a:t>
            </a:r>
            <a:r>
              <a:rPr lang="el-GR" dirty="0" smtClean="0"/>
              <a:t>π</a:t>
            </a:r>
            <a:r>
              <a:rPr lang="sk-SK" dirty="0" smtClean="0"/>
              <a:t> (PI)</a:t>
            </a:r>
          </a:p>
          <a:p>
            <a:pPr algn="just"/>
            <a:r>
              <a:rPr lang="sk-SK" dirty="0" smtClean="0"/>
              <a:t>Druh vedenia bude vonkajšie vzdušné vedenie</a:t>
            </a:r>
            <a:endParaRPr lang="sk-SK" dirty="0"/>
          </a:p>
          <a:p>
            <a:pPr algn="just"/>
            <a:r>
              <a:rPr lang="sk-SK" dirty="0" smtClean="0"/>
              <a:t>Základné parametre vedenia</a:t>
            </a:r>
          </a:p>
          <a:p>
            <a:pPr marL="0" indent="0" algn="just">
              <a:buNone/>
            </a:pPr>
            <a:r>
              <a:rPr lang="sk-SK" dirty="0"/>
              <a:t>	</a:t>
            </a:r>
            <a:r>
              <a:rPr lang="sk-SK" i="1" dirty="0" smtClean="0"/>
              <a:t>ρ</a:t>
            </a:r>
            <a:r>
              <a:rPr lang="sk-SK" dirty="0" smtClean="0"/>
              <a:t> = 100 </a:t>
            </a:r>
            <a:r>
              <a:rPr lang="el-GR" dirty="0" smtClean="0"/>
              <a:t>Ω·</a:t>
            </a:r>
            <a:r>
              <a:rPr lang="sk-SK" dirty="0" smtClean="0"/>
              <a:t> m</a:t>
            </a:r>
          </a:p>
          <a:p>
            <a:pPr marL="0" indent="0" algn="just">
              <a:buNone/>
            </a:pPr>
            <a:r>
              <a:rPr lang="sk-SK" dirty="0"/>
              <a:t>	</a:t>
            </a:r>
            <a:r>
              <a:rPr lang="sk-SK" i="1" dirty="0" smtClean="0"/>
              <a:t>f</a:t>
            </a:r>
            <a:r>
              <a:rPr lang="sk-SK" dirty="0" smtClean="0"/>
              <a:t> = 50 Hz</a:t>
            </a:r>
          </a:p>
          <a:p>
            <a:pPr marL="0" indent="0" algn="just">
              <a:buNone/>
            </a:pPr>
            <a:r>
              <a:rPr lang="sk-SK" dirty="0"/>
              <a:t>	</a:t>
            </a:r>
            <a:r>
              <a:rPr lang="sk-SK" i="1" dirty="0" smtClean="0"/>
              <a:t>l</a:t>
            </a:r>
            <a:r>
              <a:rPr lang="sk-SK" dirty="0" smtClean="0"/>
              <a:t> = 10 km</a:t>
            </a:r>
          </a:p>
          <a:p>
            <a:pPr algn="just"/>
            <a:endParaRPr lang="sk-SK" dirty="0"/>
          </a:p>
          <a:p>
            <a:pPr algn="just"/>
            <a:endParaRPr lang="sk-SK" dirty="0" smtClean="0"/>
          </a:p>
          <a:p>
            <a:pPr marL="0" indent="0" algn="just">
              <a:buNone/>
            </a:pPr>
            <a:endParaRPr lang="sk-SK" dirty="0"/>
          </a:p>
          <a:p>
            <a:pPr marL="0" indent="0" algn="just">
              <a:buNone/>
            </a:pPr>
            <a:endParaRPr lang="sk-SK" dirty="0" smtClean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052" y="1743582"/>
            <a:ext cx="5608806" cy="449619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081" y="5016739"/>
            <a:ext cx="1240757" cy="122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1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Nastavenie modelu vedenia, záložka </a:t>
            </a:r>
            <a:r>
              <a:rPr lang="sk-SK" b="1" dirty="0" err="1" smtClean="0"/>
              <a:t>Data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5771941" cy="4195481"/>
          </a:xfrm>
        </p:spPr>
        <p:txBody>
          <a:bodyPr/>
          <a:lstStyle/>
          <a:p>
            <a:pPr algn="just"/>
            <a:r>
              <a:rPr lang="sk-SK" dirty="0" smtClean="0"/>
              <a:t>Previs lana sa zanedbáva: </a:t>
            </a:r>
            <a:r>
              <a:rPr lang="sk-SK" i="1" dirty="0" err="1" smtClean="0"/>
              <a:t>V</a:t>
            </a:r>
            <a:r>
              <a:rPr lang="sk-SK" baseline="-25000" dirty="0" err="1" smtClean="0"/>
              <a:t>tower</a:t>
            </a:r>
            <a:r>
              <a:rPr lang="sk-SK" dirty="0" smtClean="0"/>
              <a:t> = </a:t>
            </a:r>
            <a:r>
              <a:rPr lang="sk-SK" i="1" dirty="0" err="1" smtClean="0"/>
              <a:t>V</a:t>
            </a:r>
            <a:r>
              <a:rPr lang="sk-SK" baseline="-25000" dirty="0" err="1" smtClean="0"/>
              <a:t>mid</a:t>
            </a:r>
            <a:endParaRPr lang="sk-SK" baseline="-25000" dirty="0" smtClean="0"/>
          </a:p>
          <a:p>
            <a:pPr algn="just"/>
            <a:r>
              <a:rPr lang="sk-SK" dirty="0" smtClean="0"/>
              <a:t>Potrebné údaje pre vyplnenie:</a:t>
            </a:r>
          </a:p>
          <a:p>
            <a:pPr marL="0" indent="0" algn="just">
              <a:buNone/>
            </a:pPr>
            <a:r>
              <a:rPr lang="sk-SK" i="1" dirty="0" err="1" smtClean="0"/>
              <a:t>R</a:t>
            </a:r>
            <a:r>
              <a:rPr lang="sk-SK" baseline="-25000" dirty="0" err="1" smtClean="0"/>
              <a:t>in</a:t>
            </a:r>
            <a:r>
              <a:rPr lang="sk-SK" dirty="0" smtClean="0"/>
              <a:t> = 0,258 cm</a:t>
            </a:r>
          </a:p>
          <a:p>
            <a:pPr marL="0" indent="0" algn="just">
              <a:buNone/>
            </a:pPr>
            <a:r>
              <a:rPr lang="sk-SK" i="1" dirty="0" err="1" smtClean="0"/>
              <a:t>R</a:t>
            </a:r>
            <a:r>
              <a:rPr lang="sk-SK" baseline="-25000" dirty="0" err="1" smtClean="0"/>
              <a:t>out</a:t>
            </a:r>
            <a:r>
              <a:rPr lang="sk-SK" dirty="0" smtClean="0"/>
              <a:t> </a:t>
            </a:r>
            <a:r>
              <a:rPr lang="sk-SK" dirty="0"/>
              <a:t>= </a:t>
            </a:r>
            <a:r>
              <a:rPr lang="sk-SK" dirty="0" smtClean="0"/>
              <a:t>1,565 </a:t>
            </a:r>
            <a:r>
              <a:rPr lang="sk-SK" dirty="0"/>
              <a:t>cm</a:t>
            </a:r>
          </a:p>
          <a:p>
            <a:pPr marL="0" indent="0" algn="just">
              <a:buNone/>
            </a:pPr>
            <a:r>
              <a:rPr lang="sk-SK" i="1" dirty="0" err="1" smtClean="0"/>
              <a:t>Resis</a:t>
            </a:r>
            <a:r>
              <a:rPr lang="sk-SK" dirty="0" smtClean="0"/>
              <a:t> </a:t>
            </a:r>
            <a:r>
              <a:rPr lang="sk-SK" dirty="0"/>
              <a:t>= 0,258 </a:t>
            </a:r>
            <a:r>
              <a:rPr lang="sk-SK" dirty="0" smtClean="0"/>
              <a:t>Ω/km</a:t>
            </a:r>
          </a:p>
          <a:p>
            <a:pPr marL="0" indent="0" algn="just">
              <a:buNone/>
            </a:pPr>
            <a:r>
              <a:rPr lang="sk-SK" i="1" dirty="0" err="1" smtClean="0"/>
              <a:t>Horiz</a:t>
            </a:r>
            <a:r>
              <a:rPr lang="sk-SK" dirty="0" smtClean="0"/>
              <a:t> (m): podľa obrázka</a:t>
            </a:r>
          </a:p>
          <a:p>
            <a:pPr marL="0" indent="0" algn="just">
              <a:buNone/>
            </a:pPr>
            <a:r>
              <a:rPr lang="sk-SK" i="1" dirty="0" err="1"/>
              <a:t>V</a:t>
            </a:r>
            <a:r>
              <a:rPr lang="sk-SK" baseline="-25000" dirty="0" err="1"/>
              <a:t>tower</a:t>
            </a:r>
            <a:r>
              <a:rPr lang="sk-SK" dirty="0"/>
              <a:t> = </a:t>
            </a:r>
            <a:r>
              <a:rPr lang="sk-SK" i="1" dirty="0" err="1" smtClean="0"/>
              <a:t>V</a:t>
            </a:r>
            <a:r>
              <a:rPr lang="sk-SK" baseline="-25000" dirty="0" err="1" smtClean="0"/>
              <a:t>mid</a:t>
            </a:r>
            <a:r>
              <a:rPr lang="sk-SK" dirty="0" smtClean="0"/>
              <a:t> = 12 m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052" y="1758824"/>
            <a:ext cx="5608806" cy="44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Kontrola rozloženia vodičov na stožiari </a:t>
            </a:r>
            <a:r>
              <a:rPr lang="sk-SK" sz="3600" dirty="0" smtClean="0"/>
              <a:t>(podľa obrázka)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5771941" cy="4195481"/>
          </a:xfrm>
        </p:spPr>
        <p:txBody>
          <a:bodyPr/>
          <a:lstStyle/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05" y="2124652"/>
            <a:ext cx="2666495" cy="411512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052" y="2124652"/>
            <a:ext cx="3871295" cy="41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Vloženie prvku </a:t>
            </a:r>
            <a:r>
              <a:rPr lang="sk-SK" b="1" dirty="0" err="1" smtClean="0"/>
              <a:t>Splitter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5771941" cy="4195481"/>
          </a:xfrm>
        </p:spPr>
        <p:txBody>
          <a:bodyPr/>
          <a:lstStyle/>
          <a:p>
            <a:pPr marL="0" indent="0" algn="just">
              <a:buNone/>
            </a:pPr>
            <a:r>
              <a:rPr lang="sk-SK" dirty="0" smtClean="0"/>
              <a:t>Prvok </a:t>
            </a:r>
            <a:r>
              <a:rPr lang="sk-SK" dirty="0" err="1" smtClean="0"/>
              <a:t>Splitter</a:t>
            </a:r>
            <a:r>
              <a:rPr lang="sk-SK" dirty="0" smtClean="0"/>
              <a:t> nám rozdelí trojfázové vedenie, reprezentované v program </a:t>
            </a:r>
            <a:r>
              <a:rPr lang="sk-SK" dirty="0" err="1" smtClean="0"/>
              <a:t>AtpDraw</a:t>
            </a:r>
            <a:r>
              <a:rPr lang="sk-SK" dirty="0" smtClean="0"/>
              <a:t> ako jedno hrubšie vedenie, na jednotlivé fázy L1, L2 a L3 </a:t>
            </a:r>
          </a:p>
          <a:p>
            <a:pPr marL="0" indent="0" algn="just">
              <a:buNone/>
            </a:pPr>
            <a:endParaRPr lang="sk-SK" dirty="0"/>
          </a:p>
          <a:p>
            <a:pPr marL="0" indent="0" algn="just">
              <a:buNone/>
            </a:pPr>
            <a:r>
              <a:rPr lang="sk-SK" dirty="0" smtClean="0"/>
              <a:t>Nájdeme ho v zložke: </a:t>
            </a:r>
            <a:r>
              <a:rPr lang="sk-SK" dirty="0" err="1" smtClean="0"/>
              <a:t>Probes</a:t>
            </a:r>
            <a:r>
              <a:rPr lang="sk-SK" dirty="0" smtClean="0"/>
              <a:t> </a:t>
            </a:r>
            <a:r>
              <a:rPr lang="en-GB" dirty="0" smtClean="0"/>
              <a:t>&amp;</a:t>
            </a:r>
            <a:r>
              <a:rPr lang="sk-SK" dirty="0" smtClean="0"/>
              <a:t> 3-phase →  </a:t>
            </a:r>
            <a:r>
              <a:rPr lang="sk-SK" dirty="0" err="1" smtClean="0"/>
              <a:t>Splitter</a:t>
            </a:r>
            <a:endParaRPr lang="sk-SK" dirty="0"/>
          </a:p>
          <a:p>
            <a:pPr marL="0" indent="0" algn="just">
              <a:buNone/>
            </a:pPr>
            <a:endParaRPr lang="sk-SK" dirty="0" smtClean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0" t="31395" r="38125" b="27907"/>
          <a:stretch/>
        </p:blipFill>
        <p:spPr>
          <a:xfrm>
            <a:off x="6587836" y="1853248"/>
            <a:ext cx="4624273" cy="398644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39" y="4391129"/>
            <a:ext cx="1543083" cy="184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8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Nastavenie modelu záťaže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5771941" cy="4195481"/>
          </a:xfrm>
        </p:spPr>
        <p:txBody>
          <a:bodyPr/>
          <a:lstStyle/>
          <a:p>
            <a:pPr algn="just"/>
            <a:r>
              <a:rPr lang="sk-SK" dirty="0" smtClean="0"/>
              <a:t>Ako záťaž sa použije model RLC zapojený do trojuholníka</a:t>
            </a:r>
          </a:p>
          <a:p>
            <a:pPr algn="just"/>
            <a:r>
              <a:rPr lang="sk-SK" dirty="0" smtClean="0"/>
              <a:t>Potrebné je vybrať 3-fázový model</a:t>
            </a:r>
          </a:p>
          <a:p>
            <a:pPr algn="just"/>
            <a:r>
              <a:rPr lang="sk-SK" dirty="0" smtClean="0"/>
              <a:t>Nájdeme ho v zložke Standard </a:t>
            </a:r>
            <a:r>
              <a:rPr lang="sk-SK" dirty="0" err="1"/>
              <a:t>C</a:t>
            </a:r>
            <a:r>
              <a:rPr lang="sk-SK" dirty="0" err="1" smtClean="0"/>
              <a:t>omponent</a:t>
            </a:r>
            <a:r>
              <a:rPr lang="sk-SK" dirty="0" smtClean="0"/>
              <a:t> pod označeným Rlc_d3.sup</a:t>
            </a:r>
          </a:p>
          <a:p>
            <a:pPr algn="just"/>
            <a:r>
              <a:rPr lang="sk-SK" dirty="0" smtClean="0"/>
              <a:t>Hodnoty:</a:t>
            </a:r>
          </a:p>
          <a:p>
            <a:pPr marL="0" indent="0" algn="just">
              <a:buNone/>
            </a:pPr>
            <a:r>
              <a:rPr lang="sk-SK" i="1" dirty="0" smtClean="0"/>
              <a:t>R</a:t>
            </a:r>
            <a:r>
              <a:rPr lang="sk-SK" dirty="0" smtClean="0"/>
              <a:t> = 300 </a:t>
            </a:r>
            <a:r>
              <a:rPr lang="el-GR" dirty="0" smtClean="0"/>
              <a:t>Ω</a:t>
            </a:r>
            <a:endParaRPr lang="sk-SK" dirty="0" smtClean="0"/>
          </a:p>
          <a:p>
            <a:pPr marL="0" indent="0" algn="just">
              <a:buNone/>
            </a:pPr>
            <a:r>
              <a:rPr lang="sk-SK" i="1" dirty="0" smtClean="0"/>
              <a:t>L</a:t>
            </a:r>
            <a:r>
              <a:rPr lang="sk-SK" dirty="0" smtClean="0"/>
              <a:t> = 0,1 </a:t>
            </a:r>
            <a:r>
              <a:rPr lang="sk-SK" dirty="0" err="1" smtClean="0"/>
              <a:t>mH</a:t>
            </a:r>
            <a:endParaRPr lang="sk-SK" dirty="0" smtClean="0"/>
          </a:p>
          <a:p>
            <a:pPr marL="0" indent="0" algn="just">
              <a:buNone/>
            </a:pPr>
            <a:r>
              <a:rPr lang="sk-SK" i="1" dirty="0" smtClean="0"/>
              <a:t>C</a:t>
            </a:r>
            <a:r>
              <a:rPr lang="sk-SK" dirty="0" smtClean="0"/>
              <a:t> = 0 µF</a:t>
            </a:r>
            <a:endParaRPr lang="sk-SK" dirty="0"/>
          </a:p>
          <a:p>
            <a:pPr marL="0" indent="0" algn="just">
              <a:buNone/>
            </a:pPr>
            <a:endParaRPr lang="sk-SK" dirty="0" smtClean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052" y="1853248"/>
            <a:ext cx="5288738" cy="454191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081" y="4330684"/>
            <a:ext cx="1429767" cy="104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3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Nastavenie modelu 1-f spínača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5771941" cy="4195481"/>
          </a:xfrm>
        </p:spPr>
        <p:txBody>
          <a:bodyPr/>
          <a:lstStyle/>
          <a:p>
            <a:pPr algn="just"/>
            <a:r>
              <a:rPr lang="sk-SK" dirty="0" smtClean="0"/>
              <a:t>Prvok spínača volíme 1-fázový</a:t>
            </a:r>
          </a:p>
          <a:p>
            <a:pPr algn="just"/>
            <a:r>
              <a:rPr lang="sk-SK" dirty="0" smtClean="0"/>
              <a:t>Nájdeme ho v zložke </a:t>
            </a:r>
            <a:r>
              <a:rPr lang="sk-SK" dirty="0" err="1" smtClean="0"/>
              <a:t>Switches</a:t>
            </a:r>
            <a:r>
              <a:rPr lang="sk-SK" dirty="0" smtClean="0"/>
              <a:t> a zvolíme spínač Switch </a:t>
            </a:r>
            <a:r>
              <a:rPr lang="sk-SK" dirty="0" err="1" smtClean="0"/>
              <a:t>time</a:t>
            </a:r>
            <a:r>
              <a:rPr lang="sk-SK" dirty="0" smtClean="0"/>
              <a:t> </a:t>
            </a:r>
            <a:r>
              <a:rPr lang="sk-SK" dirty="0" err="1" smtClean="0"/>
              <a:t>controlled</a:t>
            </a:r>
            <a:endParaRPr lang="sk-SK" dirty="0" smtClean="0"/>
          </a:p>
          <a:p>
            <a:pPr algn="just"/>
            <a:r>
              <a:rPr lang="sk-SK" dirty="0" smtClean="0"/>
              <a:t>Pomocou takéhoto spínača vieme simulovať čas, kedy vznikne skrat, resp. kedy sa skrze tento spínač pripne fáza L1 na zem</a:t>
            </a:r>
          </a:p>
          <a:p>
            <a:pPr algn="just"/>
            <a:r>
              <a:rPr lang="sk-SK" dirty="0" smtClean="0"/>
              <a:t>Čas zopnutia </a:t>
            </a:r>
            <a:r>
              <a:rPr lang="sk-SK" i="1" dirty="0" err="1" smtClean="0"/>
              <a:t>T</a:t>
            </a:r>
            <a:r>
              <a:rPr lang="sk-SK" baseline="-25000" dirty="0" err="1" smtClean="0"/>
              <a:t>cl</a:t>
            </a:r>
            <a:r>
              <a:rPr lang="sk-SK" dirty="0" smtClean="0"/>
              <a:t> = 0,05 s</a:t>
            </a:r>
          </a:p>
          <a:p>
            <a:pPr algn="just"/>
            <a:r>
              <a:rPr lang="sk-SK" dirty="0" smtClean="0"/>
              <a:t>Čas otvorenia </a:t>
            </a:r>
            <a:r>
              <a:rPr lang="sk-SK" i="1" dirty="0" smtClean="0"/>
              <a:t>T</a:t>
            </a:r>
            <a:r>
              <a:rPr lang="sk-SK" baseline="-25000" dirty="0" smtClean="0"/>
              <a:t>op</a:t>
            </a:r>
            <a:r>
              <a:rPr lang="sk-SK" dirty="0" smtClean="0"/>
              <a:t> = 1s  nám napovedá o tom, že tento skrat bude trvať 1 s.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052" y="1853248"/>
            <a:ext cx="5281118" cy="451143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816" y="5826381"/>
            <a:ext cx="1586530" cy="82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Nastavenie časových podmienok výpočtu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46111" y="1853248"/>
            <a:ext cx="5886769" cy="4515093"/>
          </a:xfrm>
        </p:spPr>
        <p:txBody>
          <a:bodyPr>
            <a:normAutofit lnSpcReduction="10000"/>
          </a:bodyPr>
          <a:lstStyle/>
          <a:p>
            <a:pPr algn="just"/>
            <a:r>
              <a:rPr lang="sk-SK" dirty="0" smtClean="0"/>
              <a:t>Pred samotným spusteným simulácie je potrebné si nastaviť časové simulačné podmienky</a:t>
            </a:r>
          </a:p>
          <a:p>
            <a:pPr algn="just"/>
            <a:endParaRPr lang="sk-SK" dirty="0"/>
          </a:p>
          <a:p>
            <a:pPr algn="just"/>
            <a:r>
              <a:rPr lang="sk-SK" dirty="0" smtClean="0"/>
              <a:t>Nastavovanie prebieha v záložke ATP, ktorá sa nachádza na hornom paneli a zvolíme možnosť </a:t>
            </a:r>
            <a:r>
              <a:rPr lang="sk-SK" dirty="0" err="1" smtClean="0"/>
              <a:t>Settings</a:t>
            </a:r>
            <a:endParaRPr lang="sk-SK" dirty="0" smtClean="0"/>
          </a:p>
          <a:p>
            <a:pPr algn="just"/>
            <a:endParaRPr lang="sk-SK" dirty="0"/>
          </a:p>
          <a:p>
            <a:pPr algn="just"/>
            <a:r>
              <a:rPr lang="sk-SK" dirty="0" smtClean="0"/>
              <a:t>V záložke </a:t>
            </a:r>
            <a:r>
              <a:rPr lang="sk-SK" dirty="0" err="1" smtClean="0"/>
              <a:t>Simulation</a:t>
            </a:r>
            <a:r>
              <a:rPr lang="sk-SK" dirty="0" smtClean="0"/>
              <a:t> sa vyplní:</a:t>
            </a:r>
          </a:p>
          <a:p>
            <a:pPr marL="0" indent="0" algn="just">
              <a:buNone/>
            </a:pPr>
            <a:r>
              <a:rPr lang="sk-SK" dirty="0"/>
              <a:t>d</a:t>
            </a:r>
            <a:r>
              <a:rPr lang="sk-SK" dirty="0" smtClean="0"/>
              <a:t>elta </a:t>
            </a:r>
            <a:r>
              <a:rPr lang="sk-SK" i="1" dirty="0" smtClean="0"/>
              <a:t>T</a:t>
            </a:r>
            <a:r>
              <a:rPr lang="sk-SK" dirty="0" smtClean="0"/>
              <a:t> = 1E-6 (vzorkovanie)</a:t>
            </a:r>
          </a:p>
          <a:p>
            <a:pPr marL="0" indent="0" algn="just">
              <a:buNone/>
            </a:pPr>
            <a:r>
              <a:rPr lang="sk-SK" i="1" dirty="0" err="1" smtClean="0"/>
              <a:t>T</a:t>
            </a:r>
            <a:r>
              <a:rPr lang="sk-SK" baseline="-25000" dirty="0" err="1" smtClean="0"/>
              <a:t>max</a:t>
            </a:r>
            <a:r>
              <a:rPr lang="sk-SK" dirty="0" smtClean="0"/>
              <a:t> = 1,2 s (doba simulácie)</a:t>
            </a:r>
          </a:p>
          <a:p>
            <a:pPr marL="0" indent="0" algn="just">
              <a:buNone/>
            </a:pPr>
            <a:r>
              <a:rPr lang="sk-SK" i="1" dirty="0" err="1" smtClean="0"/>
              <a:t>X</a:t>
            </a:r>
            <a:r>
              <a:rPr lang="sk-SK" baseline="-25000" dirty="0" err="1" smtClean="0"/>
              <a:t>opt</a:t>
            </a:r>
            <a:r>
              <a:rPr lang="sk-SK" dirty="0" smtClean="0"/>
              <a:t> = 0</a:t>
            </a:r>
          </a:p>
          <a:p>
            <a:pPr marL="0" indent="0" algn="just">
              <a:buNone/>
            </a:pPr>
            <a:r>
              <a:rPr lang="sk-SK" i="1" dirty="0" err="1" smtClean="0"/>
              <a:t>C</a:t>
            </a:r>
            <a:r>
              <a:rPr lang="sk-SK" baseline="-25000" dirty="0" err="1" smtClean="0"/>
              <a:t>opt</a:t>
            </a:r>
            <a:r>
              <a:rPr lang="sk-SK" dirty="0" smtClean="0"/>
              <a:t> </a:t>
            </a:r>
            <a:r>
              <a:rPr lang="sk-SK" dirty="0"/>
              <a:t>= 0</a:t>
            </a:r>
          </a:p>
          <a:p>
            <a:pPr marL="0" indent="0" algn="just">
              <a:buNone/>
            </a:pP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03" y="1290320"/>
            <a:ext cx="4870977" cy="5078021"/>
          </a:xfrm>
        </p:spPr>
      </p:pic>
    </p:spTree>
    <p:extLst>
      <p:ext uri="{BB962C8B-B14F-4D97-AF65-F5344CB8AC3E}">
        <p14:creationId xmlns:p14="http://schemas.microsoft.com/office/powerpoint/2010/main" val="338560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Spustenie výpočtov a zobrazenie grafických priebehov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38480" y="1853247"/>
            <a:ext cx="5781040" cy="4781233"/>
          </a:xfrm>
        </p:spPr>
        <p:txBody>
          <a:bodyPr>
            <a:normAutofit/>
          </a:bodyPr>
          <a:lstStyle/>
          <a:p>
            <a:pPr algn="just"/>
            <a:r>
              <a:rPr lang="sk-SK" dirty="0" smtClean="0"/>
              <a:t>Pre spustenie výpočtu je potrebné použiť príkaz run ATP, ktorý nájdeme v hornom menu v záložke ATP</a:t>
            </a:r>
            <a:endParaRPr lang="sk-SK" dirty="0"/>
          </a:p>
          <a:p>
            <a:pPr algn="just"/>
            <a:r>
              <a:rPr lang="sk-SK" dirty="0" smtClean="0"/>
              <a:t>Po kliknutí na príkaz run ATP prebehne výpočet, ktorého výsledkom sú údaje schopné grafického vyobrazenia</a:t>
            </a:r>
            <a:endParaRPr lang="sk-SK" dirty="0"/>
          </a:p>
          <a:p>
            <a:pPr algn="just"/>
            <a:r>
              <a:rPr lang="sk-SK" dirty="0" smtClean="0"/>
              <a:t>Pre generovanie grafov je potrebné spustiť výpočet. Ak tento výpočet prebehne, tak v hornom menu v záložke ATP nájdeme možnosť run </a:t>
            </a:r>
            <a:r>
              <a:rPr lang="sk-SK" dirty="0" err="1" smtClean="0"/>
              <a:t>PlotXY</a:t>
            </a:r>
            <a:endParaRPr lang="sk-SK" dirty="0"/>
          </a:p>
          <a:p>
            <a:pPr algn="just"/>
            <a:r>
              <a:rPr lang="sk-SK" dirty="0" smtClean="0"/>
              <a:t>Týmto spustíme grafický </a:t>
            </a:r>
            <a:r>
              <a:rPr lang="sk-SK" dirty="0" err="1" smtClean="0"/>
              <a:t>postprocesor</a:t>
            </a:r>
            <a:r>
              <a:rPr lang="sk-SK" dirty="0" smtClean="0"/>
              <a:t>, v ktorom si vyberieme  potrebné priebehy prúdov alebo napätí a vyobrazenie grafickej závislosti spustíme kliknutím na tlačidlo Plot v pravom dolnom rohu okna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247" y="1589576"/>
            <a:ext cx="4831380" cy="4653825"/>
          </a:xfrm>
        </p:spPr>
      </p:pic>
    </p:spTree>
    <p:extLst>
      <p:ext uri="{BB962C8B-B14F-4D97-AF65-F5344CB8AC3E}">
        <p14:creationId xmlns:p14="http://schemas.microsoft.com/office/powerpoint/2010/main" val="20775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67889" cy="1400530"/>
          </a:xfrm>
        </p:spPr>
        <p:txBody>
          <a:bodyPr/>
          <a:lstStyle/>
          <a:p>
            <a:r>
              <a:rPr lang="sk-SK" dirty="0" smtClean="0"/>
              <a:t>Prevádzkové deje v sieti pred skratom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34131"/>
            <a:ext cx="5462463" cy="419548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k-SK" dirty="0" smtClean="0"/>
              <a:t>Prúdy pred skratom sú merané medzi uzlami X0005 a X0007 3-fázovým ampérmetrom, umiestneným hneď za zdrojom </a:t>
            </a:r>
          </a:p>
          <a:p>
            <a:pPr algn="just"/>
            <a:endParaRPr lang="sk-SK" dirty="0"/>
          </a:p>
          <a:p>
            <a:pPr algn="just"/>
            <a:r>
              <a:rPr lang="sk-SK" dirty="0" smtClean="0"/>
              <a:t>Pred skratom sú všetky napätia na záťaži symetrické</a:t>
            </a:r>
          </a:p>
          <a:p>
            <a:pPr algn="just"/>
            <a:endParaRPr lang="sk-SK" dirty="0" smtClean="0"/>
          </a:p>
          <a:p>
            <a:pPr algn="just"/>
            <a:r>
              <a:rPr lang="sk-SK" dirty="0" smtClean="0"/>
              <a:t>Prúdy na záťaži sú mierne nesymetrické kvôli pôsobeniu záťaže</a:t>
            </a:r>
          </a:p>
          <a:p>
            <a:pPr algn="just"/>
            <a:endParaRPr lang="sk-SK" dirty="0" smtClean="0"/>
          </a:p>
          <a:p>
            <a:pPr algn="just"/>
            <a:r>
              <a:rPr lang="sk-SK" dirty="0" smtClean="0"/>
              <a:t>Pre namodelovanie tohto stavu pred skratom, použije sa priložená schéma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574" y="2765320"/>
            <a:ext cx="5536137" cy="275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7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Priebeh prúdov na vedení </a:t>
            </a:r>
            <a:r>
              <a:rPr lang="sk-SK" sz="2800" dirty="0" smtClean="0"/>
              <a:t>(za zdrojom)</a:t>
            </a:r>
            <a:r>
              <a:rPr lang="sk-SK" dirty="0" smtClean="0"/>
              <a:t> pred skratom 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72" y="1853248"/>
            <a:ext cx="12192000" cy="613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4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67889" cy="1400530"/>
          </a:xfrm>
        </p:spPr>
        <p:txBody>
          <a:bodyPr/>
          <a:lstStyle/>
          <a:p>
            <a:r>
              <a:rPr lang="sk-SK" dirty="0" smtClean="0"/>
              <a:t>Prevádzkové deje v sieti počas skratu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5771941" cy="419548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k-SK" dirty="0"/>
              <a:t>Skrat vytvoríme pomocou modifikácie predchádzajúcej </a:t>
            </a:r>
            <a:r>
              <a:rPr lang="sk-SK" dirty="0" smtClean="0"/>
              <a:t>schémy</a:t>
            </a:r>
          </a:p>
          <a:p>
            <a:pPr algn="just"/>
            <a:endParaRPr lang="sk-SK" dirty="0" smtClean="0"/>
          </a:p>
          <a:p>
            <a:pPr algn="just"/>
            <a:r>
              <a:rPr lang="sk-SK" dirty="0"/>
              <a:t>Pomocou 1-f spínača spojíme fázu L1 so zemou v čase 0,05 s</a:t>
            </a:r>
          </a:p>
          <a:p>
            <a:pPr algn="just"/>
            <a:endParaRPr lang="sk-SK" dirty="0"/>
          </a:p>
          <a:p>
            <a:pPr algn="just"/>
            <a:r>
              <a:rPr lang="sk-SK" dirty="0" smtClean="0"/>
              <a:t>Skratový prúd je meraný ampérmetrom umiestneným za zdrojom (v tomto prípade medzi uzlami X0005 a X0007) </a:t>
            </a:r>
          </a:p>
          <a:p>
            <a:pPr algn="just"/>
            <a:endParaRPr lang="sk-SK" dirty="0"/>
          </a:p>
          <a:p>
            <a:pPr algn="just"/>
            <a:r>
              <a:rPr lang="sk-SK" dirty="0" smtClean="0"/>
              <a:t>Od okamihu spojenia spínača vzniká na vedení 1-fázový skrat, ktorý sa odzrkadľuje na veľkosti skratového prúdu na fáze L1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052" y="2160180"/>
            <a:ext cx="5198231" cy="381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6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668321" cy="1400530"/>
          </a:xfrm>
        </p:spPr>
        <p:txBody>
          <a:bodyPr/>
          <a:lstStyle/>
          <a:p>
            <a:r>
              <a:rPr lang="sk-SK" dirty="0" smtClean="0"/>
              <a:t>Priebeh skratového prúdu vo fáze L1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577" y="1853248"/>
            <a:ext cx="12192000" cy="613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4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Priebeh prúdov na vedení počas skratu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09" y="1853248"/>
            <a:ext cx="12192000" cy="613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3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67889" cy="1400530"/>
          </a:xfrm>
        </p:spPr>
        <p:txBody>
          <a:bodyPr/>
          <a:lstStyle/>
          <a:p>
            <a:r>
              <a:rPr lang="sk-SK" dirty="0" smtClean="0"/>
              <a:t>Ustálenie skratového prúdu po vypnutí vypínača </a:t>
            </a:r>
            <a:r>
              <a:rPr lang="sk-SK" sz="3600" dirty="0" smtClean="0"/>
              <a:t>(ukončení skratu)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9219249" cy="4195481"/>
          </a:xfrm>
        </p:spPr>
        <p:txBody>
          <a:bodyPr/>
          <a:lstStyle/>
          <a:p>
            <a:pPr algn="just"/>
            <a:endParaRPr lang="sk-SK" dirty="0" smtClean="0"/>
          </a:p>
          <a:p>
            <a:pPr algn="just"/>
            <a:r>
              <a:rPr lang="sk-SK" dirty="0" smtClean="0"/>
              <a:t>Pomocou 1-fázového spínača, ktorým sa namodeloval 1-fázový skrat, sa aj skrat v čase 1 s od začiatku skratu eliminuje</a:t>
            </a:r>
          </a:p>
          <a:p>
            <a:pPr algn="just"/>
            <a:endParaRPr lang="sk-SK" dirty="0"/>
          </a:p>
          <a:p>
            <a:pPr algn="just"/>
            <a:r>
              <a:rPr lang="sk-SK" dirty="0" smtClean="0"/>
              <a:t>Po rozopnutí začne prebiehať stabilizovanie prúdu vo fáze L1, ktorá bola spojená so zemou a to rozkmitá na istý čas aj prúdy v ostatných fázach L2 a L3</a:t>
            </a:r>
          </a:p>
          <a:p>
            <a:pPr algn="just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8899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67889" cy="1400530"/>
          </a:xfrm>
        </p:spPr>
        <p:txBody>
          <a:bodyPr/>
          <a:lstStyle/>
          <a:p>
            <a:r>
              <a:rPr lang="sk-SK" dirty="0" smtClean="0"/>
              <a:t>Ustálenie skratového prúdu po ukončení skratu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46111" y="2044291"/>
            <a:ext cx="9219249" cy="4195481"/>
          </a:xfrm>
        </p:spPr>
        <p:txBody>
          <a:bodyPr/>
          <a:lstStyle/>
          <a:p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578" y="1853248"/>
            <a:ext cx="12192000" cy="613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9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Ió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ó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572</TotalTime>
  <Words>923</Words>
  <Application>Microsoft Office PowerPoint</Application>
  <PresentationFormat>Širokouhlá</PresentationFormat>
  <Paragraphs>160</Paragraphs>
  <Slides>32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32</vt:i4>
      </vt:variant>
    </vt:vector>
  </HeadingPairs>
  <TitlesOfParts>
    <vt:vector size="38" baseType="lpstr">
      <vt:lpstr>Arial</vt:lpstr>
      <vt:lpstr>Cambria Math</vt:lpstr>
      <vt:lpstr>Century Gothic</vt:lpstr>
      <vt:lpstr>Times New Roman</vt:lpstr>
      <vt:lpstr>Wingdings 3</vt:lpstr>
      <vt:lpstr>Ión</vt:lpstr>
      <vt:lpstr>Otázka č. 9</vt:lpstr>
      <vt:lpstr>Znenie zadania :</vt:lpstr>
      <vt:lpstr>Prezentácia programu PowerPoint</vt:lpstr>
      <vt:lpstr>Prezentácia programu PowerPoint</vt:lpstr>
      <vt:lpstr>Striedavá sieť TN-C</vt:lpstr>
      <vt:lpstr>Striedavá sieť TN-S</vt:lpstr>
      <vt:lpstr>Striedavá sieť TN-C-S</vt:lpstr>
      <vt:lpstr>Striedavá sieť TT</vt:lpstr>
      <vt:lpstr>Striedavá sieť IT</vt:lpstr>
      <vt:lpstr>Skraty</vt:lpstr>
      <vt:lpstr>Účinky skratov</vt:lpstr>
      <vt:lpstr>Rozdelenie skratov</vt:lpstr>
      <vt:lpstr>Rozdelenie skratov</vt:lpstr>
      <vt:lpstr>Modelovanie v ATP Draw</vt:lpstr>
      <vt:lpstr>Schéma elektrického obvodu</vt:lpstr>
      <vt:lpstr>Schematické vyobrazenie 1-fázového skratu</vt:lpstr>
      <vt:lpstr>Nastavenie ideálneho napäťového zdroja</vt:lpstr>
      <vt:lpstr>Nastavenie modelu vedenia, záložka Model</vt:lpstr>
      <vt:lpstr>Nastavenie modelu vedenia, záložka Data</vt:lpstr>
      <vt:lpstr>Kontrola rozloženia vodičov na stožiari (podľa obrázka)</vt:lpstr>
      <vt:lpstr>Vloženie prvku Splitter</vt:lpstr>
      <vt:lpstr>Nastavenie modelu záťaže</vt:lpstr>
      <vt:lpstr>Nastavenie modelu 1-f spínača</vt:lpstr>
      <vt:lpstr>Nastavenie časových podmienok výpočtu</vt:lpstr>
      <vt:lpstr>Spustenie výpočtov a zobrazenie grafických priebehov</vt:lpstr>
      <vt:lpstr>Prevádzkové deje v sieti pred skratom</vt:lpstr>
      <vt:lpstr>Priebeh prúdov na vedení (za zdrojom) pred skratom </vt:lpstr>
      <vt:lpstr>Prevádzkové deje v sieti počas skratu</vt:lpstr>
      <vt:lpstr>Priebeh skratového prúdu vo fáze L1</vt:lpstr>
      <vt:lpstr>Priebeh prúdov na vedení počas skratu</vt:lpstr>
      <vt:lpstr>Ustálenie skratového prúdu po vypnutí vypínača (ukončení skratu)</vt:lpstr>
      <vt:lpstr>Ustálenie skratového prúdu po ukončení skratu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Otázka č. 9</dc:title>
  <dc:creator/>
  <cp:lastModifiedBy>DM</cp:lastModifiedBy>
  <cp:revision>77</cp:revision>
  <dcterms:created xsi:type="dcterms:W3CDTF">2017-12-06T11:54:55Z</dcterms:created>
  <dcterms:modified xsi:type="dcterms:W3CDTF">2017-12-13T11:01:12Z</dcterms:modified>
</cp:coreProperties>
</file>