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87" r:id="rId4"/>
    <p:sldId id="288" r:id="rId5"/>
    <p:sldId id="257" r:id="rId6"/>
    <p:sldId id="258" r:id="rId7"/>
    <p:sldId id="259" r:id="rId8"/>
    <p:sldId id="279" r:id="rId9"/>
    <p:sldId id="280" r:id="rId10"/>
    <p:sldId id="281" r:id="rId11"/>
    <p:sldId id="282" r:id="rId12"/>
    <p:sldId id="283" r:id="rId13"/>
    <p:sldId id="284" r:id="rId14"/>
    <p:sldId id="260" r:id="rId15"/>
    <p:sldId id="262" r:id="rId16"/>
    <p:sldId id="261" r:id="rId17"/>
    <p:sldId id="263" r:id="rId18"/>
    <p:sldId id="264" r:id="rId19"/>
    <p:sldId id="265" r:id="rId20"/>
    <p:sldId id="267" r:id="rId21"/>
    <p:sldId id="270" r:id="rId22"/>
    <p:sldId id="271" r:id="rId23"/>
    <p:sldId id="269" r:id="rId24"/>
    <p:sldId id="274" r:id="rId25"/>
    <p:sldId id="273" r:id="rId26"/>
    <p:sldId id="275" r:id="rId27"/>
    <p:sldId id="276" r:id="rId28"/>
    <p:sldId id="277" r:id="rId29"/>
    <p:sldId id="286" r:id="rId30"/>
    <p:sldId id="278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9900CC"/>
    <a:srgbClr val="CC00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6" y="59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09987"/>
            <a:ext cx="7772400" cy="6858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NAME OF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34730"/>
            <a:ext cx="6400800" cy="5932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Company Name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7A4C-BB11-42BA-A7C9-0FE00FF3D15F}" type="datetimeFigureOut">
              <a:rPr lang="en-US" smtClean="0"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8DC3-AF38-43E8-BE59-9E15DD7AD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18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67744" y="205979"/>
            <a:ext cx="6419056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67744" y="1200151"/>
            <a:ext cx="6419056" cy="3394472"/>
          </a:xfrm>
        </p:spPr>
        <p:txBody>
          <a:bodyPr/>
          <a:lstStyle/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adipisicing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7A4C-BB11-42BA-A7C9-0FE00FF3D15F}" type="datetimeFigureOut">
              <a:rPr lang="en-US" smtClean="0"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8DC3-AF38-43E8-BE59-9E15DD7AD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280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 - Templateswise.c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699542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563639"/>
            <a:ext cx="8229600" cy="3030984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Lorem ipsum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adipisicing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7A4C-BB11-42BA-A7C9-0FE00FF3D15F}" type="datetimeFigureOut">
              <a:rPr lang="en-US" smtClean="0"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48DC3-AF38-43E8-BE59-9E15DD7AD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4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E7A4C-BB11-42BA-A7C9-0FE00FF3D15F}" type="datetimeFigureOut">
              <a:rPr lang="en-US" smtClean="0"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48DC3-AF38-43E8-BE59-9E15DD7AD2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787774"/>
            <a:ext cx="8496944" cy="685899"/>
          </a:xfrm>
        </p:spPr>
        <p:txBody>
          <a:bodyPr>
            <a:noAutofit/>
          </a:bodyPr>
          <a:lstStyle/>
          <a:p>
            <a:r>
              <a:rPr lang="sk-SK" sz="4800" dirty="0" smtClean="0">
                <a:solidFill>
                  <a:srgbClr val="FFC000"/>
                </a:solidFill>
              </a:rPr>
              <a:t>Modelovanie v </a:t>
            </a:r>
            <a:r>
              <a:rPr lang="sk-SK" sz="4800" dirty="0" err="1" smtClean="0">
                <a:solidFill>
                  <a:srgbClr val="FFC000"/>
                </a:solidFill>
              </a:rPr>
              <a:t>elektroenergetike</a:t>
            </a:r>
            <a:endParaRPr lang="en-US" sz="4800" dirty="0">
              <a:solidFill>
                <a:srgbClr val="FFC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4299942"/>
            <a:ext cx="8928992" cy="720080"/>
          </a:xfrm>
        </p:spPr>
        <p:txBody>
          <a:bodyPr>
            <a:normAutofit/>
          </a:bodyPr>
          <a:lstStyle/>
          <a:p>
            <a:r>
              <a:rPr lang="sk-SK" sz="2800" dirty="0" smtClean="0"/>
              <a:t>Patrik </a:t>
            </a:r>
            <a:r>
              <a:rPr lang="sk-SK" sz="2800" dirty="0" err="1" smtClean="0"/>
              <a:t>Molčan</a:t>
            </a:r>
            <a:r>
              <a:rPr lang="sk-SK" sz="2800" dirty="0" smtClean="0"/>
              <a:t>  </a:t>
            </a:r>
            <a:r>
              <a:rPr lang="sk-SK" sz="2800" dirty="0" err="1" smtClean="0"/>
              <a:t>I.roč</a:t>
            </a:r>
            <a:r>
              <a:rPr lang="sk-SK" sz="2800" dirty="0" smtClean="0"/>
              <a:t> (Ing.)                                      2017/2018</a:t>
            </a:r>
            <a:endParaRPr lang="en-US" sz="2800" dirty="0"/>
          </a:p>
        </p:txBody>
      </p:sp>
      <p:pic>
        <p:nvPicPr>
          <p:cNvPr id="4" name="Picture 4" descr="KEE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960" y="1181463"/>
            <a:ext cx="9361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440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075806"/>
            <a:ext cx="8496944" cy="685899"/>
          </a:xfrm>
        </p:spPr>
        <p:txBody>
          <a:bodyPr>
            <a:noAutofit/>
          </a:bodyPr>
          <a:lstStyle/>
          <a:p>
            <a:r>
              <a:rPr lang="sk-SK" dirty="0" smtClean="0">
                <a:solidFill>
                  <a:srgbClr val="FFC000"/>
                </a:solidFill>
              </a:rPr>
              <a:t/>
            </a:r>
            <a:br>
              <a:rPr lang="sk-SK" dirty="0" smtClean="0">
                <a:solidFill>
                  <a:srgbClr val="FFC000"/>
                </a:solidFill>
              </a:rPr>
            </a:br>
            <a:r>
              <a:rPr lang="sk-SK" sz="3600" dirty="0"/>
              <a:t>Otázka č</a:t>
            </a:r>
            <a:r>
              <a:rPr lang="sk-SK" sz="3600" dirty="0" smtClean="0"/>
              <a:t>. 3</a:t>
            </a:r>
            <a:r>
              <a:rPr lang="sk-SK" sz="3600" dirty="0" smtClean="0"/>
              <a:t>: Charakterizujte </a:t>
            </a:r>
            <a:r>
              <a:rPr lang="sk-SK" sz="3600" dirty="0"/>
              <a:t>elektrické parametre vzdušných vedení – impedancia dvojitého trojfázového vedenia s dvoma uzemňovacími lanami</a:t>
            </a:r>
            <a:r>
              <a:rPr lang="sk-SK" dirty="0"/>
              <a:t>. 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4" name="Picture 4" descr="KEE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960" y="1181463"/>
            <a:ext cx="9361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730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831364"/>
            <a:ext cx="5976085" cy="3980499"/>
          </a:xfrm>
        </p:spPr>
      </p:pic>
      <p:sp>
        <p:nvSpPr>
          <p:cNvPr id="5" name="BlokTextu 4"/>
          <p:cNvSpPr txBox="1"/>
          <p:nvPr/>
        </p:nvSpPr>
        <p:spPr>
          <a:xfrm>
            <a:off x="2267744" y="123478"/>
            <a:ext cx="52842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Príklady dvojitého trojfázového vedenia s dvoma </a:t>
            </a:r>
            <a:endParaRPr lang="sk-SK" sz="2000" dirty="0" smtClean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  <a:p>
            <a:r>
              <a:rPr lang="sk-SK" sz="20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uzemňovacími lanami:</a:t>
            </a:r>
            <a:endParaRPr lang="sk-SK" sz="20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7278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2267744" y="123478"/>
            <a:ext cx="52842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0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Príklady dvojitého trojfázového vedenia s dvoma </a:t>
            </a:r>
            <a:endParaRPr lang="sk-SK" sz="2000" dirty="0" smtClean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  <a:p>
            <a:r>
              <a:rPr lang="sk-SK" sz="20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uzemňovacími lanami:</a:t>
            </a:r>
            <a:endParaRPr lang="sk-SK" sz="20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777358"/>
            <a:ext cx="5472608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05978"/>
            <a:ext cx="6419056" cy="997619"/>
          </a:xfrm>
        </p:spPr>
        <p:txBody>
          <a:bodyPr>
            <a:noAutofit/>
          </a:bodyPr>
          <a:lstStyle/>
          <a:p>
            <a:r>
              <a:rPr lang="sk-SK" sz="4000" dirty="0">
                <a:solidFill>
                  <a:srgbClr val="FFC000"/>
                </a:solidFill>
              </a:rPr>
              <a:t>Základné parametre vzdušných vedení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1491630"/>
            <a:ext cx="6419056" cy="3394472"/>
          </a:xfrm>
        </p:spPr>
        <p:txBody>
          <a:bodyPr>
            <a:normAutofit fontScale="92500" lnSpcReduction="20000"/>
          </a:bodyPr>
          <a:lstStyle/>
          <a:p>
            <a:r>
              <a:rPr lang="sk-SK" b="1" i="1" dirty="0" err="1" smtClean="0">
                <a:solidFill>
                  <a:schemeClr val="bg2">
                    <a:lumMod val="25000"/>
                  </a:schemeClr>
                </a:solidFill>
              </a:rPr>
              <a:t>Rezistancia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k-SK" dirty="0" smtClean="0"/>
              <a:t>(činný odpor)</a:t>
            </a:r>
          </a:p>
          <a:p>
            <a:r>
              <a:rPr lang="sk-SK" b="1" i="1" dirty="0" smtClean="0">
                <a:solidFill>
                  <a:schemeClr val="bg2">
                    <a:lumMod val="25000"/>
                  </a:schemeClr>
                </a:solidFill>
              </a:rPr>
              <a:t>Indukčnosť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k-SK" dirty="0" smtClean="0"/>
              <a:t>(indukčná </a:t>
            </a:r>
            <a:r>
              <a:rPr lang="sk-SK" dirty="0" err="1" smtClean="0"/>
              <a:t>reaktancia</a:t>
            </a:r>
            <a:r>
              <a:rPr lang="sk-SK" dirty="0" smtClean="0"/>
              <a:t>)</a:t>
            </a:r>
          </a:p>
          <a:p>
            <a:r>
              <a:rPr lang="sk-SK" b="1" i="1" dirty="0" smtClean="0">
                <a:solidFill>
                  <a:schemeClr val="bg2">
                    <a:lumMod val="25000"/>
                  </a:schemeClr>
                </a:solidFill>
              </a:rPr>
              <a:t>Vodivosť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k-SK" dirty="0" smtClean="0"/>
              <a:t>(</a:t>
            </a:r>
            <a:r>
              <a:rPr lang="sk-SK" dirty="0" err="1" smtClean="0"/>
              <a:t>konduktancia</a:t>
            </a:r>
            <a:r>
              <a:rPr lang="sk-SK" dirty="0" smtClean="0"/>
              <a:t> </a:t>
            </a:r>
            <a:r>
              <a:rPr lang="sk-SK" dirty="0" smtClean="0"/>
              <a:t>– zvod)</a:t>
            </a:r>
            <a:endParaRPr lang="sk-SK" dirty="0" smtClean="0"/>
          </a:p>
          <a:p>
            <a:r>
              <a:rPr lang="sk-SK" b="1" i="1" dirty="0" smtClean="0">
                <a:solidFill>
                  <a:schemeClr val="bg2">
                    <a:lumMod val="25000"/>
                  </a:schemeClr>
                </a:solidFill>
              </a:rPr>
              <a:t>Kapacita</a:t>
            </a:r>
            <a:r>
              <a:rPr lang="sk-SK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k-SK" dirty="0" smtClean="0"/>
              <a:t>(</a:t>
            </a:r>
            <a:r>
              <a:rPr lang="sk-SK" dirty="0" err="1" smtClean="0"/>
              <a:t>susceptancia</a:t>
            </a:r>
            <a:r>
              <a:rPr lang="sk-SK" dirty="0" smtClean="0"/>
              <a:t>)</a:t>
            </a:r>
          </a:p>
          <a:p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Spravidla sa tieto parametre určujú na jednotku dĺžky.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73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9542"/>
            <a:ext cx="8229600" cy="1008112"/>
          </a:xfrm>
        </p:spPr>
        <p:txBody>
          <a:bodyPr>
            <a:noAutofit/>
          </a:bodyPr>
          <a:lstStyle/>
          <a:p>
            <a:r>
              <a:rPr lang="sk-SK" sz="4000" dirty="0" err="1">
                <a:solidFill>
                  <a:srgbClr val="FFC000"/>
                </a:solidFill>
              </a:rPr>
              <a:t>Rezistancia</a:t>
            </a:r>
            <a:r>
              <a:rPr lang="sk-SK" sz="4000" dirty="0">
                <a:solidFill>
                  <a:srgbClr val="FFC000"/>
                </a:solidFill>
              </a:rPr>
              <a:t> </a:t>
            </a:r>
            <a:br>
              <a:rPr lang="sk-SK" sz="4000" dirty="0">
                <a:solidFill>
                  <a:srgbClr val="FFC000"/>
                </a:solidFill>
              </a:rPr>
            </a:br>
            <a:r>
              <a:rPr lang="sk-SK" sz="4000" dirty="0">
                <a:solidFill>
                  <a:srgbClr val="FFC000"/>
                </a:solidFill>
              </a:rPr>
              <a:t>(elektrický odpor) vonkajších vedení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51670"/>
            <a:ext cx="8928992" cy="3030984"/>
          </a:xfrm>
        </p:spPr>
        <p:txBody>
          <a:bodyPr/>
          <a:lstStyle/>
          <a:p>
            <a:r>
              <a:rPr lang="sk-SK" b="1" dirty="0" err="1" smtClean="0"/>
              <a:t>Rezistancia</a:t>
            </a:r>
            <a:r>
              <a:rPr lang="sk-SK" dirty="0" smtClean="0"/>
              <a:t> </a:t>
            </a:r>
            <a:r>
              <a:rPr lang="sk-SK" i="1" dirty="0" smtClean="0"/>
              <a:t>R</a:t>
            </a:r>
            <a:r>
              <a:rPr lang="sk-SK" dirty="0" smtClean="0"/>
              <a:t> tvorí reálnu zložku pozdĺžnej impedancie. Pri ustálenom jednosmernom prúde platí pre odpor vodiča o priereze </a:t>
            </a:r>
            <a:r>
              <a:rPr lang="sk-SK" i="1" dirty="0" smtClean="0"/>
              <a:t>S</a:t>
            </a:r>
            <a:r>
              <a:rPr lang="sk-SK" dirty="0" smtClean="0"/>
              <a:t> a mernom odpore </a:t>
            </a:r>
            <a:r>
              <a:rPr lang="el-GR" i="1" dirty="0" smtClean="0"/>
              <a:t>ρ</a:t>
            </a:r>
            <a:r>
              <a:rPr lang="sk-SK" i="1" baseline="-25000" dirty="0" smtClean="0"/>
              <a:t>0</a:t>
            </a:r>
            <a:r>
              <a:rPr lang="sk-SK" baseline="-25000" dirty="0" smtClean="0"/>
              <a:t> </a:t>
            </a:r>
            <a:r>
              <a:rPr lang="sk-SK" dirty="0"/>
              <a:t>p</a:t>
            </a:r>
            <a:r>
              <a:rPr lang="sk-SK" dirty="0" smtClean="0"/>
              <a:t>ri teplote </a:t>
            </a:r>
            <a:r>
              <a:rPr lang="sk-SK" i="1" dirty="0">
                <a:sym typeface="Symbol"/>
              </a:rPr>
              <a:t></a:t>
            </a:r>
            <a:r>
              <a:rPr lang="sk-SK" i="1" baseline="-25000" dirty="0" smtClean="0"/>
              <a:t>0</a:t>
            </a:r>
            <a:r>
              <a:rPr lang="sk-SK" dirty="0" smtClean="0"/>
              <a:t> na </a:t>
            </a:r>
            <a:r>
              <a:rPr lang="sk-SK" dirty="0" smtClean="0"/>
              <a:t>jednotku dĺžky vzťah: 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BlokTextu 3"/>
              <p:cNvSpPr txBox="1"/>
              <p:nvPr/>
            </p:nvSpPr>
            <p:spPr>
              <a:xfrm>
                <a:off x="3203848" y="4061555"/>
                <a:ext cx="2376264" cy="655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k-SK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k-SK" sz="32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sk-SK" sz="3200" b="0" i="1" smtClean="0">
                            <a:latin typeface="Cambria Math"/>
                          </a:rPr>
                          <m:t>𝑗𝑠</m:t>
                        </m:r>
                      </m:sub>
                    </m:sSub>
                    <m:r>
                      <a:rPr lang="sk-SK" sz="3200" b="0" i="1" smtClean="0">
                        <a:latin typeface="Cambria Math"/>
                      </a:rPr>
                      <m:t>=</m:t>
                    </m:r>
                    <m:r>
                      <m:rPr>
                        <m:nor/>
                      </m:rPr>
                      <a:rPr lang="el-GR" sz="3200" i="1" dirty="0"/>
                      <m:t>ρ</m:t>
                    </m:r>
                    <m:r>
                      <m:rPr>
                        <m:nor/>
                      </m:rPr>
                      <a:rPr lang="sk-SK" sz="3200" i="1" baseline="-25000" dirty="0"/>
                      <m:t>0</m:t>
                    </m:r>
                  </m:oMath>
                </a14:m>
                <a:r>
                  <a:rPr lang="sk-SK" sz="3200" i="1" dirty="0" smtClean="0"/>
                  <a:t> </a:t>
                </a:r>
                <a14:m>
                  <m:oMath xmlns:m="http://schemas.openxmlformats.org/officeDocument/2006/math">
                    <m:r>
                      <a:rPr lang="sk-SK" sz="3200" i="1" dirty="0" smtClean="0">
                        <a:latin typeface="Cambria Math"/>
                        <a:ea typeface="Cambria Math"/>
                      </a:rPr>
                      <m:t>∙</m:t>
                    </m:r>
                    <m:box>
                      <m:boxPr>
                        <m:ctrlPr>
                          <a:rPr lang="sk-SK" sz="320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20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sk-SK" sz="3200" b="0" i="1" dirty="0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𝑙</m:t>
                            </m:r>
                          </m:num>
                          <m:den>
                            <m:r>
                              <a:rPr lang="sk-SK" sz="3200" b="0" i="1" dirty="0" smtClean="0">
                                <a:latin typeface="Cambria Math"/>
                                <a:ea typeface="Cambria Math"/>
                              </a:rPr>
                              <m:t>𝑆</m:t>
                            </m:r>
                          </m:den>
                        </m:f>
                      </m:e>
                    </m:box>
                  </m:oMath>
                </a14:m>
                <a:endParaRPr lang="sk-SK" sz="3200" i="1" dirty="0"/>
              </a:p>
            </p:txBody>
          </p:sp>
        </mc:Choice>
        <mc:Fallback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4061555"/>
                <a:ext cx="2376264" cy="65505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494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05978"/>
            <a:ext cx="6419056" cy="997620"/>
          </a:xfrm>
        </p:spPr>
        <p:txBody>
          <a:bodyPr>
            <a:noAutofit/>
          </a:bodyPr>
          <a:lstStyle/>
          <a:p>
            <a:r>
              <a:rPr lang="sk-SK" sz="3200" dirty="0" smtClean="0">
                <a:solidFill>
                  <a:srgbClr val="FFC000"/>
                </a:solidFill>
              </a:rPr>
              <a:t>Pre určenie </a:t>
            </a:r>
            <a:r>
              <a:rPr lang="sk-SK" sz="3200" dirty="0" err="1" smtClean="0">
                <a:solidFill>
                  <a:srgbClr val="FFC000"/>
                </a:solidFill>
              </a:rPr>
              <a:t>rezistancie</a:t>
            </a:r>
            <a:r>
              <a:rPr lang="sk-SK" sz="3200" dirty="0" smtClean="0">
                <a:solidFill>
                  <a:srgbClr val="FFC000"/>
                </a:solidFill>
              </a:rPr>
              <a:t> v prevádzke je potrebné vziať do úvahy: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1275606"/>
            <a:ext cx="6624736" cy="3394472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Materiál a jeho čistotu</a:t>
            </a:r>
          </a:p>
          <a:p>
            <a:r>
              <a:rPr lang="sk-SK" dirty="0" smtClean="0"/>
              <a:t>Teplotu</a:t>
            </a:r>
          </a:p>
          <a:p>
            <a:r>
              <a:rPr lang="sk-SK" dirty="0" smtClean="0"/>
              <a:t>Povrchový jav – </a:t>
            </a:r>
            <a:r>
              <a:rPr lang="sk-SK" dirty="0" err="1" smtClean="0"/>
              <a:t>skinefekt</a:t>
            </a:r>
            <a:endParaRPr lang="sk-SK" dirty="0" smtClean="0"/>
          </a:p>
          <a:p>
            <a:r>
              <a:rPr lang="sk-SK" dirty="0" smtClean="0"/>
              <a:t>Krútenie lán</a:t>
            </a:r>
          </a:p>
          <a:p>
            <a:r>
              <a:rPr lang="sk-SK" dirty="0" smtClean="0"/>
              <a:t>Priehyb vodiča</a:t>
            </a:r>
          </a:p>
          <a:p>
            <a:r>
              <a:rPr lang="sk-SK" dirty="0" smtClean="0"/>
              <a:t>Vplyv nerovnomernosti prierezu vodiča a spojky</a:t>
            </a:r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78053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48" y="627534"/>
            <a:ext cx="8229600" cy="1008112"/>
          </a:xfrm>
        </p:spPr>
        <p:txBody>
          <a:bodyPr>
            <a:noAutofit/>
          </a:bodyPr>
          <a:lstStyle/>
          <a:p>
            <a:r>
              <a:rPr lang="sk-SK" sz="4000" dirty="0" smtClean="0">
                <a:solidFill>
                  <a:srgbClr val="FFC000"/>
                </a:solidFill>
              </a:rPr>
              <a:t>Materiál a jeho čistota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18" y="1491630"/>
            <a:ext cx="8928992" cy="3030984"/>
          </a:xfrm>
        </p:spPr>
        <p:txBody>
          <a:bodyPr>
            <a:normAutofit/>
          </a:bodyPr>
          <a:lstStyle/>
          <a:p>
            <a:r>
              <a:rPr lang="sk-SK" sz="3000" b="1" dirty="0" smtClean="0"/>
              <a:t>Materiál</a:t>
            </a:r>
            <a:r>
              <a:rPr lang="sk-SK" sz="3000" dirty="0" smtClean="0"/>
              <a:t> vodiča a jeho </a:t>
            </a:r>
            <a:r>
              <a:rPr lang="sk-SK" sz="3000" b="1" dirty="0" smtClean="0"/>
              <a:t>čistota</a:t>
            </a:r>
            <a:r>
              <a:rPr lang="sk-SK" sz="3000" dirty="0" smtClean="0"/>
              <a:t> sa rešpektuje merným odporom, ktorý pre jednotlivé </a:t>
            </a:r>
            <a:r>
              <a:rPr lang="sk-SK" sz="3000" dirty="0"/>
              <a:t>materiály predpisuje </a:t>
            </a:r>
            <a:r>
              <a:rPr lang="sk-SK" sz="3000" dirty="0" smtClean="0"/>
              <a:t>STN (Slovenská technická norma) s udaním teploty </a:t>
            </a:r>
            <a:r>
              <a:rPr lang="sk-SK" sz="3000" i="1" dirty="0">
                <a:sym typeface="Symbol"/>
              </a:rPr>
              <a:t></a:t>
            </a:r>
            <a:r>
              <a:rPr lang="sk-SK" sz="3000" i="1" baseline="-25000" dirty="0"/>
              <a:t>0</a:t>
            </a:r>
            <a:r>
              <a:rPr lang="sk-SK" sz="3000" dirty="0"/>
              <a:t> </a:t>
            </a:r>
            <a:r>
              <a:rPr lang="sk-SK" sz="3000" dirty="0" smtClean="0"/>
              <a:t>(</a:t>
            </a:r>
            <a:r>
              <a:rPr lang="sk-SK" sz="3000" dirty="0"/>
              <a:t>väčšinou 20 °C</a:t>
            </a:r>
            <a:r>
              <a:rPr lang="sk-SK" sz="3000" dirty="0" smtClean="0"/>
              <a:t>).</a:t>
            </a:r>
            <a:endParaRPr lang="en-US" sz="30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15008" y="4145743"/>
            <a:ext cx="8749480" cy="10081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3000" dirty="0" smtClean="0"/>
              <a:t>Pri </a:t>
            </a:r>
            <a:r>
              <a:rPr lang="sk-SK" sz="3000" dirty="0" smtClean="0"/>
              <a:t>dobrých </a:t>
            </a:r>
            <a:r>
              <a:rPr lang="sk-SK" sz="3000" dirty="0" smtClean="0"/>
              <a:t>vodičoch </a:t>
            </a:r>
            <a:r>
              <a:rPr lang="el-GR" sz="3000" i="1" dirty="0" smtClean="0"/>
              <a:t>ρ</a:t>
            </a:r>
            <a:r>
              <a:rPr lang="sk-SK" sz="3000" i="1" baseline="-25000" dirty="0" smtClean="0"/>
              <a:t>0</a:t>
            </a:r>
            <a:r>
              <a:rPr lang="sk-SK" sz="3000" dirty="0" smtClean="0"/>
              <a:t> stúpa so zväčšovaním nečistôt (nie lineárne)</a:t>
            </a:r>
            <a:endParaRPr lang="en-US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BlokTextu 3"/>
              <p:cNvSpPr txBox="1"/>
              <p:nvPr/>
            </p:nvSpPr>
            <p:spPr>
              <a:xfrm>
                <a:off x="467544" y="3470458"/>
                <a:ext cx="3491918" cy="635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l-GR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3200" i="1" dirty="0"/>
                          <m:t>ρ</m:t>
                        </m:r>
                      </m:e>
                      <m:sub>
                        <m:r>
                          <a:rPr lang="sk-SK" sz="3200" b="0" i="1" dirty="0" smtClean="0">
                            <a:latin typeface="Cambria Math"/>
                          </a:rPr>
                          <m:t>𝐶𝑢</m:t>
                        </m:r>
                      </m:sub>
                    </m:sSub>
                  </m:oMath>
                </a14:m>
                <a:r>
                  <a:rPr lang="sk-SK" sz="3200" i="1" dirty="0" smtClean="0"/>
                  <a:t>=(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sk-SK" sz="32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2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2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sk-SK" sz="3200" b="0" i="1" dirty="0" smtClean="0">
                                <a:latin typeface="Cambria Math"/>
                              </a:rPr>
                              <m:t>57</m:t>
                            </m:r>
                          </m:den>
                        </m:f>
                      </m:e>
                    </m:box>
                    <m:box>
                      <m:boxPr>
                        <m:ctrlPr>
                          <a:rPr lang="sk-SK" sz="32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lang="sk-SK" sz="3200" i="1" dirty="0" smtClean="0">
                            <a:latin typeface="Cambria Math"/>
                            <a:ea typeface="Cambria Math"/>
                          </a:rPr>
                          <m:t>÷</m:t>
                        </m:r>
                        <m:f>
                          <m:fPr>
                            <m:ctrlPr>
                              <a:rPr lang="sk-SK" sz="32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2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sk-SK" sz="3200" b="0" i="1" dirty="0" smtClean="0">
                                <a:latin typeface="Cambria Math"/>
                              </a:rPr>
                              <m:t>55</m:t>
                            </m:r>
                          </m:den>
                        </m:f>
                      </m:e>
                    </m:box>
                  </m:oMath>
                </a14:m>
                <a:r>
                  <a:rPr lang="sk-SK" sz="3200" i="1" dirty="0" smtClean="0"/>
                  <a:t>)</a:t>
                </a:r>
                <a14:m>
                  <m:oMath xmlns:m="http://schemas.openxmlformats.org/officeDocument/2006/math">
                    <m:r>
                      <a:rPr lang="sk-SK" sz="3200" i="1" dirty="0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sk-SK" sz="32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sk-SK" sz="3200" b="0" i="1" dirty="0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sk-SK" sz="3200" b="0" i="1" dirty="0" smtClean="0">
                            <a:latin typeface="Cambria Math"/>
                            <a:ea typeface="Cambria Math"/>
                          </a:rPr>
                          <m:t>−6</m:t>
                        </m:r>
                      </m:sup>
                    </m:sSup>
                  </m:oMath>
                </a14:m>
                <a:endParaRPr lang="sk-SK" sz="3200" i="1" dirty="0"/>
              </a:p>
            </p:txBody>
          </p:sp>
        </mc:Choice>
        <mc:Fallback xmlns=""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470458"/>
                <a:ext cx="3491918" cy="635623"/>
              </a:xfrm>
              <a:prstGeom prst="rect">
                <a:avLst/>
              </a:prstGeom>
              <a:blipFill rotWithShape="1">
                <a:blip r:embed="rId2"/>
                <a:stretch>
                  <a:fillRect t="-10476" b="-2381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BlokTextu 7"/>
              <p:cNvSpPr txBox="1"/>
              <p:nvPr/>
            </p:nvSpPr>
            <p:spPr>
              <a:xfrm>
                <a:off x="4932040" y="3510120"/>
                <a:ext cx="3491918" cy="635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l-GR" sz="32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3200" i="1" dirty="0"/>
                          <m:t>ρ</m:t>
                        </m:r>
                      </m:e>
                      <m:sub>
                        <m:r>
                          <a:rPr lang="sk-SK" sz="3200" b="0" i="1" dirty="0" smtClean="0">
                            <a:latin typeface="Cambria Math"/>
                          </a:rPr>
                          <m:t>𝐴𝑙</m:t>
                        </m:r>
                      </m:sub>
                    </m:sSub>
                  </m:oMath>
                </a14:m>
                <a:r>
                  <a:rPr lang="sk-SK" sz="3200" i="1" dirty="0" smtClean="0"/>
                  <a:t>=(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sk-SK" sz="32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sz="32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2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sk-SK" sz="3200" b="0" i="1" dirty="0" smtClean="0">
                                <a:latin typeface="Cambria Math"/>
                              </a:rPr>
                              <m:t>33</m:t>
                            </m:r>
                          </m:den>
                        </m:f>
                      </m:e>
                    </m:box>
                    <m:box>
                      <m:boxPr>
                        <m:ctrlPr>
                          <a:rPr lang="sk-SK" sz="3200" i="1" dirty="0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r>
                          <m:rPr>
                            <m:brk m:alnAt="63"/>
                          </m:rPr>
                          <a:rPr lang="sk-SK" sz="3200" i="1" dirty="0" smtClean="0">
                            <a:latin typeface="Cambria Math"/>
                            <a:ea typeface="Cambria Math"/>
                          </a:rPr>
                          <m:t>÷</m:t>
                        </m:r>
                        <m:f>
                          <m:fPr>
                            <m:ctrlPr>
                              <a:rPr lang="sk-SK" sz="32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sk-SK" sz="32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sk-SK" sz="3200" b="0" i="1" dirty="0" smtClean="0">
                                <a:latin typeface="Cambria Math"/>
                              </a:rPr>
                              <m:t>36</m:t>
                            </m:r>
                          </m:den>
                        </m:f>
                      </m:e>
                    </m:box>
                  </m:oMath>
                </a14:m>
                <a:r>
                  <a:rPr lang="sk-SK" sz="3200" i="1" dirty="0" smtClean="0"/>
                  <a:t>)</a:t>
                </a:r>
                <a14:m>
                  <m:oMath xmlns:m="http://schemas.openxmlformats.org/officeDocument/2006/math">
                    <m:r>
                      <a:rPr lang="sk-SK" sz="3200" i="1" dirty="0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sk-SK" sz="32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sk-SK" sz="3200" b="0" i="1" dirty="0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sk-SK" sz="3200" b="0" i="1" dirty="0" smtClean="0">
                            <a:latin typeface="Cambria Math"/>
                            <a:ea typeface="Cambria Math"/>
                          </a:rPr>
                          <m:t>−6</m:t>
                        </m:r>
                      </m:sup>
                    </m:sSup>
                  </m:oMath>
                </a14:m>
                <a:endParaRPr lang="sk-SK" sz="3200" i="1" dirty="0"/>
              </a:p>
            </p:txBody>
          </p:sp>
        </mc:Choice>
        <mc:Fallback xmlns="">
          <p:sp>
            <p:nvSpPr>
              <p:cNvPr id="8" name="BlokText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3510120"/>
                <a:ext cx="3491918" cy="635623"/>
              </a:xfrm>
              <a:prstGeom prst="rect">
                <a:avLst/>
              </a:prstGeom>
              <a:blipFill rotWithShape="1">
                <a:blip r:embed="rId3"/>
                <a:stretch>
                  <a:fillRect t="-10577" b="-2500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388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29600" cy="1008112"/>
          </a:xfrm>
        </p:spPr>
        <p:txBody>
          <a:bodyPr>
            <a:noAutofit/>
          </a:bodyPr>
          <a:lstStyle/>
          <a:p>
            <a:r>
              <a:rPr lang="sk-SK" sz="4000" dirty="0" smtClean="0">
                <a:solidFill>
                  <a:srgbClr val="FFC000"/>
                </a:solidFill>
              </a:rPr>
              <a:t>Teplota</a:t>
            </a:r>
            <a:endParaRPr lang="en-US" sz="40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131590"/>
                <a:ext cx="8784976" cy="3030984"/>
              </a:xfrm>
            </p:spPr>
            <p:txBody>
              <a:bodyPr>
                <a:noAutofit/>
              </a:bodyPr>
              <a:lstStyle/>
              <a:p>
                <a:r>
                  <a:rPr lang="sk-SK" sz="2400" b="1" dirty="0" smtClean="0"/>
                  <a:t>Teplota</a:t>
                </a:r>
                <a:r>
                  <a:rPr lang="sk-SK" sz="2400" dirty="0" smtClean="0"/>
                  <a:t> sa rešpektuje činiteľom </a:t>
                </a:r>
                <a:r>
                  <a:rPr lang="sk-SK" sz="2400" i="1" dirty="0"/>
                  <a:t>k</a:t>
                </a:r>
                <a:r>
                  <a:rPr lang="sk-SK" sz="2400" i="1" baseline="-25000" dirty="0" smtClean="0">
                    <a:sym typeface="Symbol"/>
                  </a:rPr>
                  <a:t></a:t>
                </a:r>
                <a:r>
                  <a:rPr lang="sk-SK" sz="2400" i="1" dirty="0" smtClean="0"/>
                  <a:t>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400" i="1" dirty="0" smtClean="0">
                          <a:latin typeface="Cambria Math"/>
                        </a:rPr>
                        <m:t>𝑘</m:t>
                      </m:r>
                      <m:r>
                        <a:rPr lang="sk-SK" sz="2400" i="1" baseline="-25000" dirty="0">
                          <a:latin typeface="Cambria Math"/>
                          <a:sym typeface="Symbol"/>
                        </a:rPr>
                        <m:t></m:t>
                      </m:r>
                      <m:r>
                        <a:rPr lang="sk-SK" sz="2400" i="1" dirty="0">
                          <a:latin typeface="Cambria Math"/>
                        </a:rPr>
                        <m:t> = 1 + </m:t>
                      </m:r>
                      <m:r>
                        <a:rPr lang="sk-SK" sz="2400" i="1" dirty="0">
                          <a:latin typeface="Cambria Math"/>
                          <a:sym typeface="Symbol"/>
                        </a:rPr>
                        <m:t></m:t>
                      </m:r>
                      <m:r>
                        <a:rPr lang="sk-SK" sz="2400" i="1" dirty="0">
                          <a:latin typeface="Cambria Math"/>
                        </a:rPr>
                        <m:t>(</m:t>
                      </m:r>
                      <m:r>
                        <a:rPr lang="sk-SK" sz="2400" i="1" dirty="0">
                          <a:latin typeface="Cambria Math"/>
                          <a:sym typeface="Symbol"/>
                        </a:rPr>
                        <m:t></m:t>
                      </m:r>
                      <m:r>
                        <a:rPr lang="sk-SK" sz="2400" i="1" dirty="0">
                          <a:latin typeface="Cambria Math"/>
                        </a:rPr>
                        <m:t> − </m:t>
                      </m:r>
                      <m:r>
                        <a:rPr lang="sk-SK" sz="2400" i="1" dirty="0">
                          <a:latin typeface="Cambria Math"/>
                          <a:sym typeface="Symbol"/>
                        </a:rPr>
                        <m:t></m:t>
                      </m:r>
                      <m:r>
                        <a:rPr lang="sk-SK" sz="2400" i="1" baseline="-25000" dirty="0">
                          <a:latin typeface="Cambria Math"/>
                        </a:rPr>
                        <m:t>0</m:t>
                      </m:r>
                      <m:r>
                        <a:rPr lang="sk-SK" sz="2400" i="1" dirty="0">
                          <a:latin typeface="Cambria Math"/>
                        </a:rPr>
                        <m:t> ) + </m:t>
                      </m:r>
                      <m:r>
                        <a:rPr lang="sk-SK" sz="2400" i="1" dirty="0" smtClean="0">
                          <a:latin typeface="Cambria Math"/>
                          <a:sym typeface="Symbol"/>
                        </a:rPr>
                        <m:t>,</m:t>
                      </m:r>
                      <m:r>
                        <a:rPr lang="sk-SK" sz="2400" i="1" dirty="0" smtClean="0">
                          <a:latin typeface="Cambria Math"/>
                        </a:rPr>
                        <m:t>(</m:t>
                      </m:r>
                      <m:r>
                        <a:rPr lang="sk-SK" sz="2400" i="1" dirty="0">
                          <a:latin typeface="Cambria Math"/>
                          <a:sym typeface="Symbol"/>
                        </a:rPr>
                        <m:t></m:t>
                      </m:r>
                      <m:r>
                        <a:rPr lang="sk-SK" sz="2400" i="1" dirty="0">
                          <a:latin typeface="Cambria Math"/>
                        </a:rPr>
                        <m:t> − </m:t>
                      </m:r>
                      <m:r>
                        <a:rPr lang="sk-SK" sz="2400" i="1" dirty="0">
                          <a:latin typeface="Cambria Math"/>
                          <a:sym typeface="Symbol"/>
                        </a:rPr>
                        <m:t></m:t>
                      </m:r>
                      <m:r>
                        <a:rPr lang="sk-SK" sz="2400" i="1" baseline="-25000" dirty="0">
                          <a:latin typeface="Cambria Math"/>
                        </a:rPr>
                        <m:t>0</m:t>
                      </m:r>
                      <m:r>
                        <a:rPr lang="sk-SK" sz="2400" i="1" dirty="0">
                          <a:latin typeface="Cambria Math"/>
                        </a:rPr>
                        <m:t>)</m:t>
                      </m:r>
                      <m:r>
                        <a:rPr lang="sk-SK" sz="2400" i="1" baseline="30000" dirty="0">
                          <a:latin typeface="Cambria Math"/>
                        </a:rPr>
                        <m:t>2</m:t>
                      </m:r>
                      <m:r>
                        <a:rPr lang="sk-SK" sz="2400" i="1" dirty="0">
                          <a:latin typeface="Cambria Math"/>
                        </a:rPr>
                        <m:t> + …= 1 + </m:t>
                      </m:r>
                      <m:r>
                        <a:rPr lang="sk-SK" sz="2400" i="1" dirty="0">
                          <a:latin typeface="Cambria Math"/>
                          <a:sym typeface="Symbol"/>
                        </a:rPr>
                        <m:t></m:t>
                      </m:r>
                      <m:r>
                        <a:rPr lang="sk-SK" sz="2400" i="1" dirty="0">
                          <a:latin typeface="Cambria Math"/>
                        </a:rPr>
                        <m:t> + </m:t>
                      </m:r>
                      <m:r>
                        <a:rPr lang="sk-SK" sz="2400" i="1" dirty="0">
                          <a:latin typeface="Cambria Math"/>
                          <a:sym typeface="Symbol"/>
                        </a:rPr>
                        <m:t></m:t>
                      </m:r>
                      <m:r>
                        <a:rPr lang="sk-SK" sz="2400" i="1" baseline="30000" dirty="0">
                          <a:latin typeface="Cambria Math"/>
                        </a:rPr>
                        <m:t>2</m:t>
                      </m:r>
                      <m:r>
                        <a:rPr lang="sk-SK" sz="2400" i="1" dirty="0">
                          <a:latin typeface="Cambria Math"/>
                        </a:rPr>
                        <m:t> + </m:t>
                      </m:r>
                      <m:r>
                        <a:rPr lang="sk-SK" sz="2400" i="1" dirty="0" smtClean="0">
                          <a:latin typeface="Cambria Math"/>
                        </a:rPr>
                        <m:t>…</m:t>
                      </m:r>
                      <m:r>
                        <a:rPr lang="sk-SK" sz="24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sk-SK" sz="2400" i="1" dirty="0" smtClean="0"/>
              </a:p>
              <a:p>
                <a:pPr algn="l"/>
                <a:r>
                  <a:rPr lang="sk-SK" sz="2400" dirty="0" smtClean="0"/>
                  <a:t>kde</a:t>
                </a:r>
                <a:r>
                  <a:rPr lang="sk-SK" sz="2400" dirty="0"/>
                  <a:t>:</a:t>
                </a:r>
                <a:r>
                  <a:rPr lang="sk-SK" sz="2400" i="1" dirty="0"/>
                  <a:t> 	</a:t>
                </a:r>
                <a:r>
                  <a:rPr lang="sk-SK" sz="2400" i="1" dirty="0">
                    <a:sym typeface="Symbol"/>
                  </a:rPr>
                  <a:t></a:t>
                </a:r>
                <a:r>
                  <a:rPr lang="sk-SK" sz="2400" dirty="0"/>
                  <a:t>,</a:t>
                </a:r>
                <a:r>
                  <a:rPr lang="sk-SK" sz="2400" i="1" dirty="0"/>
                  <a:t> </a:t>
                </a:r>
                <a:r>
                  <a:rPr lang="sk-SK" sz="2400" i="1" dirty="0">
                    <a:sym typeface="Symbol"/>
                  </a:rPr>
                  <a:t></a:t>
                </a:r>
                <a:r>
                  <a:rPr lang="sk-SK" sz="2400" dirty="0"/>
                  <a:t> – teplotné koeficienty odporu (°</a:t>
                </a:r>
                <a:r>
                  <a:rPr lang="sk-SK" sz="2400" dirty="0" smtClean="0"/>
                  <a:t>C</a:t>
                </a:r>
                <a:r>
                  <a:rPr lang="sk-SK" sz="2400" baseline="30000" dirty="0" smtClean="0"/>
                  <a:t>–1</a:t>
                </a:r>
                <a:r>
                  <a:rPr lang="sk-SK" sz="2400" dirty="0"/>
                  <a:t>)</a:t>
                </a:r>
              </a:p>
              <a:p>
                <a:pPr algn="l"/>
                <a:r>
                  <a:rPr lang="sk-SK" sz="2400" i="1" dirty="0" smtClean="0">
                    <a:sym typeface="Symbol"/>
                  </a:rPr>
                  <a:t>	</a:t>
                </a:r>
                <a:r>
                  <a:rPr lang="sk-SK" sz="2400" i="1" dirty="0" smtClean="0"/>
                  <a:t> </a:t>
                </a:r>
                <a:r>
                  <a:rPr lang="sk-SK" sz="2400" dirty="0"/>
                  <a:t>– uvažovaná teplota (°</a:t>
                </a:r>
                <a:r>
                  <a:rPr lang="sk-SK" sz="2400" dirty="0" smtClean="0"/>
                  <a:t>C) </a:t>
                </a:r>
              </a:p>
              <a:p>
                <a:pPr algn="l"/>
                <a:r>
                  <a:rPr lang="sk-SK" sz="2400" dirty="0" smtClean="0"/>
                  <a:t>Druhý </a:t>
                </a:r>
                <a:r>
                  <a:rPr lang="sk-SK" sz="2400" dirty="0"/>
                  <a:t>člen </a:t>
                </a:r>
                <a:r>
                  <a:rPr lang="sk-SK" sz="2400" dirty="0" smtClean="0"/>
                  <a:t>rovnice–</a:t>
                </a:r>
                <a:r>
                  <a:rPr lang="sk-SK" sz="2400" i="1" dirty="0" smtClean="0"/>
                  <a:t> </a:t>
                </a:r>
                <a:r>
                  <a:rPr lang="sk-SK" sz="2400" i="1" dirty="0">
                    <a:sym typeface="Symbol"/>
                  </a:rPr>
                  <a:t></a:t>
                </a:r>
                <a:r>
                  <a:rPr lang="sk-SK" sz="2400" dirty="0">
                    <a:sym typeface="Symbol"/>
                  </a:rPr>
                  <a:t></a:t>
                </a:r>
                <a:r>
                  <a:rPr lang="sk-SK" sz="2400" i="1" dirty="0">
                    <a:sym typeface="Symbol"/>
                  </a:rPr>
                  <a:t></a:t>
                </a:r>
                <a:r>
                  <a:rPr lang="sk-SK" sz="2400" i="1" baseline="30000" dirty="0"/>
                  <a:t>2</a:t>
                </a:r>
                <a:r>
                  <a:rPr lang="sk-SK" sz="2400" dirty="0"/>
                  <a:t> – je možné zanedbať do 100 °C </a:t>
                </a:r>
                <a:r>
                  <a:rPr lang="sk-SK" sz="2400" dirty="0" smtClean="0"/>
                  <a:t>u </a:t>
                </a:r>
                <a:r>
                  <a:rPr lang="sk-SK" sz="2400" dirty="0"/>
                  <a:t>vodičov </a:t>
                </a:r>
                <a:r>
                  <a:rPr lang="sk-SK" sz="2400" dirty="0" err="1"/>
                  <a:t>Al</a:t>
                </a:r>
                <a:r>
                  <a:rPr lang="sk-SK" sz="2400" dirty="0"/>
                  <a:t>, </a:t>
                </a:r>
                <a:r>
                  <a:rPr lang="sk-SK" sz="2400" dirty="0" err="1"/>
                  <a:t>AlFe</a:t>
                </a:r>
                <a:r>
                  <a:rPr lang="sk-SK" sz="2400" dirty="0"/>
                  <a:t> a do 50 °C u vodičov </a:t>
                </a:r>
                <a:r>
                  <a:rPr lang="sk-SK" sz="2400" dirty="0" err="1"/>
                  <a:t>Fe</a:t>
                </a:r>
                <a:r>
                  <a:rPr lang="sk-SK" sz="2400" dirty="0" smtClean="0"/>
                  <a:t>. </a:t>
                </a:r>
                <a:r>
                  <a:rPr lang="sk-SK" sz="2400" dirty="0" err="1"/>
                  <a:t>Ohmický</a:t>
                </a:r>
                <a:r>
                  <a:rPr lang="sk-SK" sz="2400" dirty="0"/>
                  <a:t> odpor vodiča pri teplote </a:t>
                </a:r>
                <a:r>
                  <a:rPr lang="sk-SK" sz="2400" i="1" dirty="0">
                    <a:sym typeface="Symbol"/>
                  </a:rPr>
                  <a:t></a:t>
                </a:r>
                <a:r>
                  <a:rPr lang="sk-SK" sz="2400" dirty="0"/>
                  <a:t> je potom rovný </a:t>
                </a:r>
                <a:r>
                  <a:rPr lang="sk-SK" sz="2400" dirty="0" smtClean="0"/>
                  <a:t>: </a:t>
                </a:r>
                <a14:m>
                  <m:oMath xmlns:m="http://schemas.openxmlformats.org/officeDocument/2006/math">
                    <m:r>
                      <a:rPr lang="sk-SK" sz="2400" i="1" dirty="0" smtClean="0">
                        <a:latin typeface="Cambria Math"/>
                      </a:rPr>
                      <m:t>𝑅</m:t>
                    </m:r>
                    <m:r>
                      <a:rPr lang="sk-SK" sz="2400" i="1" baseline="-25000" dirty="0">
                        <a:latin typeface="Cambria Math"/>
                        <a:sym typeface="Symbol"/>
                      </a:rPr>
                      <m:t></m:t>
                    </m:r>
                    <m:r>
                      <a:rPr lang="sk-SK" sz="2400" i="1" dirty="0">
                        <a:latin typeface="Cambria Math"/>
                      </a:rPr>
                      <m:t> = </m:t>
                    </m:r>
                    <m:r>
                      <a:rPr lang="sk-SK" sz="2400" i="1" dirty="0" err="1">
                        <a:latin typeface="Cambria Math"/>
                      </a:rPr>
                      <m:t>𝑅</m:t>
                    </m:r>
                    <m:r>
                      <m:rPr>
                        <m:sty m:val="p"/>
                      </m:rPr>
                      <a:rPr lang="sk-SK" sz="2400" i="0" baseline="-25000" dirty="0" err="1">
                        <a:latin typeface="Cambria Math"/>
                      </a:rPr>
                      <m:t>js</m:t>
                    </m:r>
                    <m:r>
                      <a:rPr lang="sk-SK" sz="2400" i="1" dirty="0" err="1">
                        <a:latin typeface="Cambria Math"/>
                      </a:rPr>
                      <m:t>𝑘</m:t>
                    </m:r>
                    <m:r>
                      <a:rPr lang="sk-SK" sz="2400" i="1" baseline="-25000" dirty="0" err="1">
                        <a:latin typeface="Cambria Math"/>
                        <a:sym typeface="Symbol"/>
                      </a:rPr>
                      <m:t></m:t>
                    </m:r>
                    <m:r>
                      <a:rPr lang="sk-SK" sz="2400" i="1" dirty="0">
                        <a:latin typeface="Cambria Math"/>
                      </a:rPr>
                      <m:t> = </m:t>
                    </m:r>
                    <m:r>
                      <a:rPr lang="sk-SK" sz="2400" i="1" dirty="0">
                        <a:latin typeface="Cambria Math"/>
                      </a:rPr>
                      <m:t>𝑅</m:t>
                    </m:r>
                    <m:r>
                      <m:rPr>
                        <m:sty m:val="p"/>
                      </m:rPr>
                      <a:rPr lang="sk-SK" sz="2400" i="0" baseline="-25000" dirty="0">
                        <a:latin typeface="Cambria Math"/>
                      </a:rPr>
                      <m:t>js</m:t>
                    </m:r>
                    <m:r>
                      <a:rPr lang="sk-SK" sz="2400" i="1" dirty="0">
                        <a:latin typeface="Cambria Math"/>
                      </a:rPr>
                      <m:t>(1 + </m:t>
                    </m:r>
                    <m:r>
                      <a:rPr lang="sk-SK" sz="2400" i="1" dirty="0">
                        <a:latin typeface="Cambria Math"/>
                        <a:sym typeface="Symbol"/>
                      </a:rPr>
                      <m:t></m:t>
                    </m:r>
                    <m:r>
                      <a:rPr lang="sk-SK" sz="2400" i="1" dirty="0" smtClean="0">
                        <a:latin typeface="Cambria Math"/>
                      </a:rPr>
                      <m:t>)</m:t>
                    </m:r>
                  </m:oMath>
                </a14:m>
                <a:endParaRPr lang="sk-SK" sz="2400" i="1" dirty="0" smtClean="0"/>
              </a:p>
              <a:p>
                <a:r>
                  <a:rPr lang="sk-SK" sz="2400" dirty="0"/>
                  <a:t>Zvyšovaním </a:t>
                </a:r>
                <a:r>
                  <a:rPr lang="sk-SK" sz="2400" i="1" dirty="0">
                    <a:sym typeface="Symbol"/>
                  </a:rPr>
                  <a:t></a:t>
                </a:r>
                <a:r>
                  <a:rPr lang="sk-SK" sz="2400" dirty="0"/>
                  <a:t> </a:t>
                </a:r>
                <a:r>
                  <a:rPr lang="sk-SK" sz="2400" dirty="0" smtClean="0"/>
                  <a:t> rastie </a:t>
                </a:r>
                <a:r>
                  <a:rPr lang="sk-SK" sz="2400" dirty="0" err="1" smtClean="0"/>
                  <a:t>ohmický</a:t>
                </a:r>
                <a:r>
                  <a:rPr lang="sk-SK" sz="2400" dirty="0" smtClean="0"/>
                  <a:t> </a:t>
                </a:r>
                <a:r>
                  <a:rPr lang="sk-SK" sz="2400" dirty="0"/>
                  <a:t>odpor </a:t>
                </a:r>
                <a:r>
                  <a:rPr lang="sk-SK" sz="2400" dirty="0" smtClean="0"/>
                  <a:t>vodiča, znižovaním </a:t>
                </a:r>
                <a:r>
                  <a:rPr lang="sk-SK" sz="2400" dirty="0"/>
                  <a:t>klesá. Pri teplote blízkej 0 K sa teoreticky dosiahne </a:t>
                </a:r>
                <a:r>
                  <a:rPr lang="sk-SK" sz="2400" dirty="0" err="1"/>
                  <a:t>supravodivosť</a:t>
                </a:r>
                <a:r>
                  <a:rPr lang="sk-SK" sz="2400" dirty="0"/>
                  <a:t>.</a:t>
                </a:r>
              </a:p>
              <a:p>
                <a:r>
                  <a:rPr lang="sk-SK" sz="2600" dirty="0"/>
                  <a:t>	</a:t>
                </a:r>
              </a:p>
              <a:p>
                <a:endParaRPr lang="en-US" sz="26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131590"/>
                <a:ext cx="8784976" cy="3030984"/>
              </a:xfrm>
              <a:blipFill rotWithShape="0">
                <a:blip r:embed="rId2"/>
                <a:stretch>
                  <a:fillRect l="-1041" t="-1610" b="-3762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461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1510"/>
            <a:ext cx="8229600" cy="1008112"/>
          </a:xfrm>
        </p:spPr>
        <p:txBody>
          <a:bodyPr>
            <a:noAutofit/>
          </a:bodyPr>
          <a:lstStyle/>
          <a:p>
            <a:r>
              <a:rPr lang="sk-SK" sz="4000" dirty="0" err="1" smtClean="0">
                <a:solidFill>
                  <a:srgbClr val="FFC000"/>
                </a:solidFill>
              </a:rPr>
              <a:t>Skinefekt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31590"/>
            <a:ext cx="9144000" cy="4011910"/>
          </a:xfrm>
        </p:spPr>
        <p:txBody>
          <a:bodyPr>
            <a:noAutofit/>
          </a:bodyPr>
          <a:lstStyle/>
          <a:p>
            <a:r>
              <a:rPr lang="sk-SK" sz="2200" b="1" dirty="0" err="1"/>
              <a:t>Skinefekt</a:t>
            </a:r>
            <a:r>
              <a:rPr lang="sk-SK" sz="2200" dirty="0"/>
              <a:t> súvisí s nerovnomerným rozdelením prúdu po priereze </a:t>
            </a:r>
            <a:endParaRPr lang="sk-SK" sz="2200" dirty="0" smtClean="0"/>
          </a:p>
          <a:p>
            <a:r>
              <a:rPr lang="sk-SK" sz="2200" dirty="0" smtClean="0"/>
              <a:t>vodiča</a:t>
            </a:r>
            <a:r>
              <a:rPr lang="sk-SK" sz="2200" dirty="0"/>
              <a:t>. Prúd je vytlačovaný k povrchu vodiča. </a:t>
            </a:r>
            <a:r>
              <a:rPr lang="sk-SK" sz="2200" b="1" dirty="0" err="1"/>
              <a:t>Skinefekt</a:t>
            </a:r>
            <a:r>
              <a:rPr lang="sk-SK" sz="2200" dirty="0"/>
              <a:t> je závislý od frekvencie, materiálu a konštrukcie vodiča. U feromagnetických materiálov </a:t>
            </a:r>
            <a:r>
              <a:rPr lang="sk-SK" sz="2200" dirty="0" smtClean="0"/>
              <a:t>závisí </a:t>
            </a:r>
            <a:r>
              <a:rPr lang="sk-SK" sz="2200" dirty="0" smtClean="0"/>
              <a:t>tiež </a:t>
            </a:r>
            <a:r>
              <a:rPr lang="sk-SK" sz="2200" dirty="0"/>
              <a:t>od </a:t>
            </a:r>
            <a:r>
              <a:rPr lang="sk-SK" sz="2200" i="1" dirty="0">
                <a:sym typeface="Symbol"/>
              </a:rPr>
              <a:t></a:t>
            </a:r>
            <a:r>
              <a:rPr lang="sk-SK" sz="2200" dirty="0"/>
              <a:t> (</a:t>
            </a:r>
            <a:r>
              <a:rPr lang="sk-SK" sz="2200" dirty="0" smtClean="0"/>
              <a:t>magnetickej </a:t>
            </a:r>
            <a:r>
              <a:rPr lang="sk-SK" sz="2200" dirty="0" err="1" smtClean="0"/>
              <a:t>permeability</a:t>
            </a:r>
            <a:r>
              <a:rPr lang="sk-SK" sz="2200" dirty="0" smtClean="0"/>
              <a:t>). </a:t>
            </a:r>
            <a:endParaRPr lang="sk-SK" sz="2200" dirty="0"/>
          </a:p>
          <a:p>
            <a:r>
              <a:rPr lang="sk-SK" sz="2200" dirty="0"/>
              <a:t>Toto nerovnomerné rozdelenie prúdu má rovnaký následok ako zmenšenie prierezu vodiča, teda zväčšenie jeho </a:t>
            </a:r>
            <a:r>
              <a:rPr lang="sk-SK" sz="2200" dirty="0" err="1"/>
              <a:t>ohmického</a:t>
            </a:r>
            <a:r>
              <a:rPr lang="sk-SK" sz="2200" dirty="0"/>
              <a:t> odporu. Takže </a:t>
            </a:r>
            <a:r>
              <a:rPr lang="sk-SK" sz="2200" dirty="0" err="1"/>
              <a:t>ohmický</a:t>
            </a:r>
            <a:r>
              <a:rPr lang="sk-SK" sz="2200" dirty="0"/>
              <a:t> odpor vodiča pri jednosmernom prúde je vždy menší ako pri prúde striedavom.</a:t>
            </a:r>
          </a:p>
          <a:p>
            <a:r>
              <a:rPr lang="sk-SK" sz="2600" dirty="0"/>
              <a:t>	</a:t>
            </a:r>
          </a:p>
          <a:p>
            <a:endParaRPr lang="en-US" sz="2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3780" y="3883094"/>
            <a:ext cx="2529092" cy="1531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6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67944" y="3883094"/>
            <a:ext cx="6517232" cy="12855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k-SK" sz="2000" dirty="0" smtClean="0">
                <a:sym typeface="Symbol"/>
              </a:rPr>
              <a:t>Kde:  </a:t>
            </a:r>
            <a:r>
              <a:rPr lang="sk-SK" sz="2000" i="1" dirty="0" smtClean="0">
                <a:sym typeface="Symbol"/>
              </a:rPr>
              <a:t></a:t>
            </a:r>
            <a:r>
              <a:rPr lang="sk-SK" sz="2000" dirty="0" smtClean="0"/>
              <a:t> </a:t>
            </a:r>
            <a:r>
              <a:rPr lang="sk-SK" sz="2000" dirty="0"/>
              <a:t>– kruhová frekvencia</a:t>
            </a:r>
          </a:p>
          <a:p>
            <a:pPr algn="just"/>
            <a:r>
              <a:rPr lang="sk-SK" sz="2000" i="1" dirty="0" smtClean="0">
                <a:sym typeface="Symbol"/>
              </a:rPr>
              <a:t>          </a:t>
            </a:r>
            <a:r>
              <a:rPr lang="sk-SK" sz="2000" i="1" dirty="0" smtClean="0">
                <a:sym typeface="Symbol"/>
              </a:rPr>
              <a:t> </a:t>
            </a:r>
            <a:r>
              <a:rPr lang="sk-SK" sz="2000" dirty="0" smtClean="0"/>
              <a:t>– </a:t>
            </a:r>
            <a:r>
              <a:rPr lang="sk-SK" sz="2000" dirty="0" err="1"/>
              <a:t>permeabilita</a:t>
            </a:r>
            <a:r>
              <a:rPr lang="sk-SK" sz="2000" dirty="0"/>
              <a:t>  </a:t>
            </a:r>
            <a:r>
              <a:rPr lang="sk-SK" sz="2000" i="1" dirty="0"/>
              <a:t>(</a:t>
            </a:r>
            <a:r>
              <a:rPr lang="sk-SK" sz="2000" i="1" dirty="0">
                <a:sym typeface="Symbol"/>
              </a:rPr>
              <a:t></a:t>
            </a:r>
            <a:r>
              <a:rPr lang="sk-SK" sz="2000" i="1" baseline="-25000" dirty="0"/>
              <a:t>0</a:t>
            </a:r>
            <a:r>
              <a:rPr lang="sk-SK" sz="2000" i="1" dirty="0"/>
              <a:t>.</a:t>
            </a:r>
            <a:r>
              <a:rPr lang="sk-SK" sz="2000" i="1" dirty="0">
                <a:sym typeface="Symbol"/>
              </a:rPr>
              <a:t></a:t>
            </a:r>
            <a:r>
              <a:rPr lang="sk-SK" sz="2000" i="1" baseline="-25000" dirty="0"/>
              <a:t>r</a:t>
            </a:r>
            <a:r>
              <a:rPr lang="sk-SK" sz="2000" i="1" dirty="0" smtClean="0"/>
              <a:t>),  </a:t>
            </a:r>
            <a:r>
              <a:rPr lang="sk-SK" sz="2000" i="1" dirty="0" smtClean="0">
                <a:sym typeface="Symbol"/>
              </a:rPr>
              <a:t></a:t>
            </a:r>
            <a:r>
              <a:rPr lang="sk-SK" sz="2000" i="1" baseline="-25000" dirty="0"/>
              <a:t>0</a:t>
            </a:r>
            <a:r>
              <a:rPr lang="sk-SK" sz="2000" dirty="0"/>
              <a:t> = 4</a:t>
            </a:r>
            <a:r>
              <a:rPr lang="sk-SK" sz="2000" dirty="0">
                <a:sym typeface="Symbol"/>
              </a:rPr>
              <a:t></a:t>
            </a:r>
            <a:r>
              <a:rPr lang="sk-SK" sz="2000" dirty="0"/>
              <a:t>10</a:t>
            </a:r>
            <a:r>
              <a:rPr lang="sk-SK" sz="2000" baseline="30000" dirty="0"/>
              <a:t>-7</a:t>
            </a:r>
            <a:r>
              <a:rPr lang="sk-SK" sz="2000" dirty="0"/>
              <a:t> H.m</a:t>
            </a:r>
            <a:r>
              <a:rPr lang="sk-SK" sz="2000" baseline="30000" dirty="0"/>
              <a:t>-1</a:t>
            </a:r>
            <a:r>
              <a:rPr lang="sk-SK" sz="2000" dirty="0"/>
              <a:t> </a:t>
            </a:r>
          </a:p>
          <a:p>
            <a:pPr algn="just"/>
            <a:r>
              <a:rPr lang="sk-SK" sz="2000" i="1" dirty="0" smtClean="0"/>
              <a:t>          S</a:t>
            </a:r>
            <a:r>
              <a:rPr lang="sk-SK" sz="2000" dirty="0" smtClean="0"/>
              <a:t> </a:t>
            </a:r>
            <a:r>
              <a:rPr lang="sk-SK" sz="2000" dirty="0"/>
              <a:t>– prierez vodiča</a:t>
            </a:r>
          </a:p>
          <a:p>
            <a:endParaRPr lang="en-US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BlokTextu 3"/>
              <p:cNvSpPr txBox="1"/>
              <p:nvPr/>
            </p:nvSpPr>
            <p:spPr>
              <a:xfrm>
                <a:off x="-136358" y="3885304"/>
                <a:ext cx="4204302" cy="416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sk-SK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sk-SK" b="0" i="1" smtClean="0">
                          <a:latin typeface="Cambria Math"/>
                        </a:rPr>
                        <m:t>=1+</m:t>
                      </m:r>
                      <m:box>
                        <m:box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k-SK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k-SK" b="0" i="1" smtClean="0">
                                  <a:latin typeface="Cambria Math"/>
                                </a:rPr>
                                <m:t>12</m:t>
                              </m:r>
                            </m:den>
                          </m:f>
                        </m:e>
                      </m:box>
                      <m:sSup>
                        <m:sSup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b="0" i="1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sk-SK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sk-SK" b="0" i="1" smtClean="0">
                          <a:latin typeface="Cambria Math"/>
                        </a:rPr>
                        <m:t>−</m:t>
                      </m:r>
                      <m:box>
                        <m:box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k-SK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k-SK" b="0" i="1" smtClean="0">
                                  <a:latin typeface="Cambria Math"/>
                                </a:rPr>
                                <m:t>180</m:t>
                              </m:r>
                            </m:den>
                          </m:f>
                        </m:e>
                      </m:box>
                      <m:sSup>
                        <m:sSup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b="0" i="1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sk-SK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sk-SK" b="0" i="1" smtClean="0">
                          <a:latin typeface="Cambria Math"/>
                        </a:rPr>
                        <m:t>+</m:t>
                      </m:r>
                      <m:box>
                        <m:box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k-SK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sk-SK" b="0" i="1" smtClean="0">
                                  <a:latin typeface="Cambria Math"/>
                                </a:rPr>
                                <m:t>2442</m:t>
                              </m:r>
                            </m:den>
                          </m:f>
                        </m:e>
                      </m:box>
                      <m:sSup>
                        <m:sSup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sk-SK" b="0" i="1" smtClean="0">
                              <a:latin typeface="Cambria Math"/>
                            </a:rPr>
                            <m:t>𝐶</m:t>
                          </m:r>
                        </m:e>
                        <m:sup>
                          <m:r>
                            <a:rPr lang="sk-SK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sk-SK" b="0" i="1" smtClean="0">
                          <a:latin typeface="Cambria Math"/>
                        </a:rPr>
                        <m:t>− …</m:t>
                      </m:r>
                    </m:oMath>
                  </m:oMathPara>
                </a14:m>
                <a:endParaRPr lang="sk-SK" i="1" dirty="0"/>
              </a:p>
            </p:txBody>
          </p:sp>
        </mc:Choice>
        <mc:Fallback xmlns=""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6358" y="3885304"/>
                <a:ext cx="4204302" cy="416909"/>
              </a:xfrm>
              <a:prstGeom prst="rect">
                <a:avLst/>
              </a:prstGeom>
              <a:blipFill rotWithShape="1">
                <a:blip r:embed="rId2"/>
                <a:stretch>
                  <a:fillRect b="-1449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BlokTextu 4"/>
              <p:cNvSpPr txBox="1"/>
              <p:nvPr/>
            </p:nvSpPr>
            <p:spPr>
              <a:xfrm>
                <a:off x="1409088" y="4384477"/>
                <a:ext cx="2293376" cy="5291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k-SK" i="1" dirty="0">
                    <a:latin typeface="Cambria Math"/>
                  </a:rPr>
                  <a:t>C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sk-SK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sk-S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l-GR" i="1">
                                <a:latin typeface="Cambria Math"/>
                              </a:rPr>
                              <m:t>ω</m:t>
                            </m:r>
                            <m:r>
                              <m:rPr>
                                <m:nor/>
                              </m:rPr>
                              <a:rPr lang="sk-SK" i="1" dirty="0">
                                <a:latin typeface="Cambria Math"/>
                                <a:sym typeface="Symbol"/>
                              </a:rPr>
                              <m:t></m:t>
                            </m:r>
                            <m:r>
                              <m:rPr>
                                <m:nor/>
                              </m:rPr>
                              <a:rPr lang="sk-SK" i="1" dirty="0">
                                <a:latin typeface="Cambria Math"/>
                                <a:sym typeface="Symbol"/>
                              </a:rPr>
                              <m:t>S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l-GR" i="1" dirty="0">
                                <a:latin typeface="Cambria Math"/>
                              </a:rPr>
                              <m:t>ρ</m:t>
                            </m:r>
                          </m:den>
                        </m:f>
                      </m:e>
                    </m:box>
                  </m:oMath>
                </a14:m>
                <a:endParaRPr lang="sk-SK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5" name="BlokText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9088" y="4384477"/>
                <a:ext cx="2293376" cy="529184"/>
              </a:xfrm>
              <a:prstGeom prst="rect">
                <a:avLst/>
              </a:prstGeom>
              <a:blipFill rotWithShape="1">
                <a:blip r:embed="rId3"/>
                <a:stretch>
                  <a:fillRect l="-2128" b="-574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396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7534"/>
            <a:ext cx="8229600" cy="1008112"/>
          </a:xfrm>
        </p:spPr>
        <p:txBody>
          <a:bodyPr>
            <a:noAutofit/>
          </a:bodyPr>
          <a:lstStyle/>
          <a:p>
            <a:r>
              <a:rPr lang="sk-SK" sz="4000" dirty="0" smtClean="0">
                <a:solidFill>
                  <a:srgbClr val="FFC000"/>
                </a:solidFill>
              </a:rPr>
              <a:t>Krútenie lán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91630"/>
            <a:ext cx="8784976" cy="3030984"/>
          </a:xfrm>
        </p:spPr>
        <p:txBody>
          <a:bodyPr>
            <a:noAutofit/>
          </a:bodyPr>
          <a:lstStyle/>
          <a:p>
            <a:r>
              <a:rPr lang="sk-SK" sz="2400" b="1" dirty="0" smtClean="0"/>
              <a:t>Krútenie lán </a:t>
            </a:r>
            <a:r>
              <a:rPr lang="sk-SK" sz="2400" dirty="0" smtClean="0"/>
              <a:t>spôsobuje </a:t>
            </a:r>
            <a:r>
              <a:rPr lang="sk-SK" sz="2400" dirty="0"/>
              <a:t>zväčšenie </a:t>
            </a:r>
            <a:r>
              <a:rPr lang="sk-SK" sz="2400" dirty="0" err="1"/>
              <a:t>ohmického</a:t>
            </a:r>
            <a:r>
              <a:rPr lang="sk-SK" sz="2400" dirty="0"/>
              <a:t> odporu vodiča oproti plnému vodiču rovnakej dĺžky. Uvažuje sa s činiteľom „</a:t>
            </a:r>
            <a:r>
              <a:rPr lang="sk-SK" sz="2400" i="1" dirty="0"/>
              <a:t>k</a:t>
            </a:r>
            <a:r>
              <a:rPr lang="sk-SK" sz="2400" dirty="0" smtClean="0"/>
              <a:t>“, </a:t>
            </a:r>
            <a:r>
              <a:rPr lang="sk-SK" sz="2400" dirty="0"/>
              <a:t>ktorý je asi 1,02 pre </a:t>
            </a:r>
            <a:r>
              <a:rPr lang="sk-SK" sz="2400" dirty="0" err="1"/>
              <a:t>Cu</a:t>
            </a:r>
            <a:r>
              <a:rPr lang="sk-SK" sz="2400" dirty="0"/>
              <a:t> a 1,02 až 1,05 pre </a:t>
            </a:r>
            <a:r>
              <a:rPr lang="sk-SK" sz="2400" dirty="0" err="1"/>
              <a:t>Al</a:t>
            </a:r>
            <a:r>
              <a:rPr lang="sk-SK" sz="2400" dirty="0"/>
              <a:t> a </a:t>
            </a:r>
            <a:r>
              <a:rPr lang="sk-SK" sz="2400" dirty="0" err="1"/>
              <a:t>AlFe</a:t>
            </a:r>
            <a:r>
              <a:rPr lang="sk-SK" sz="2400" dirty="0"/>
              <a:t> laná. Dá sa určiť zo </a:t>
            </a:r>
            <a:r>
              <a:rPr lang="sk-SK" sz="2400" dirty="0" smtClean="0"/>
              <a:t>vzťahu:</a:t>
            </a:r>
          </a:p>
          <a:p>
            <a:endParaRPr lang="sk-SK" sz="2400" dirty="0" smtClean="0"/>
          </a:p>
          <a:p>
            <a:endParaRPr lang="sk-SK" sz="2400" dirty="0" smtClean="0"/>
          </a:p>
          <a:p>
            <a:pPr algn="l"/>
            <a:r>
              <a:rPr lang="sk-SK" sz="2400" dirty="0" smtClean="0"/>
              <a:t> kde</a:t>
            </a:r>
            <a:r>
              <a:rPr lang="sk-SK" sz="2400" dirty="0"/>
              <a:t>: 	</a:t>
            </a:r>
            <a:r>
              <a:rPr lang="sk-SK" sz="2400" i="1" dirty="0" err="1"/>
              <a:t>a</a:t>
            </a:r>
            <a:r>
              <a:rPr lang="sk-SK" sz="2400" i="1" baseline="-25000" dirty="0" err="1"/>
              <a:t>n</a:t>
            </a:r>
            <a:r>
              <a:rPr lang="sk-SK" sz="2400" dirty="0"/>
              <a:t> – výška jedného závitu</a:t>
            </a:r>
          </a:p>
          <a:p>
            <a:pPr algn="l"/>
            <a:r>
              <a:rPr lang="sk-SK" sz="2400" dirty="0"/>
              <a:t>         	</a:t>
            </a:r>
            <a:r>
              <a:rPr lang="sk-SK" sz="2400" i="1" dirty="0"/>
              <a:t>d</a:t>
            </a:r>
            <a:r>
              <a:rPr lang="sk-SK" sz="2400" dirty="0"/>
              <a:t>  – priemer jedného drôtika (prameňa) v lane</a:t>
            </a:r>
          </a:p>
          <a:p>
            <a:pPr algn="l"/>
            <a:r>
              <a:rPr lang="sk-SK" sz="2400" dirty="0"/>
              <a:t>         	</a:t>
            </a:r>
            <a:r>
              <a:rPr lang="sk-SK" sz="2400" i="1" dirty="0" err="1"/>
              <a:t>D</a:t>
            </a:r>
            <a:r>
              <a:rPr lang="sk-SK" sz="2400" i="1" baseline="-25000" dirty="0" err="1"/>
              <a:t>n</a:t>
            </a:r>
            <a:r>
              <a:rPr lang="sk-SK" sz="2400" baseline="-25000" dirty="0"/>
              <a:t> </a:t>
            </a:r>
            <a:r>
              <a:rPr lang="sk-SK" sz="2400" dirty="0"/>
              <a:t>– vonkajší priemer lana</a:t>
            </a:r>
          </a:p>
          <a:p>
            <a:endParaRPr lang="en-US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BlokTextu 5"/>
              <p:cNvSpPr txBox="1"/>
              <p:nvPr/>
            </p:nvSpPr>
            <p:spPr>
              <a:xfrm>
                <a:off x="611560" y="2584932"/>
                <a:ext cx="8151179" cy="1033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k-SK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sz="28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sk-SK" sz="2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sk-SK" sz="2800" b="0" i="1" smtClean="0">
                          <a:latin typeface="Cambria Math"/>
                        </a:rPr>
                        <m:t>= </m:t>
                      </m:r>
                      <m:box>
                        <m:boxPr>
                          <m:ctrlPr>
                            <a:rPr lang="sk-SK" sz="2800" b="0" i="1" smtClean="0"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lang="sk-SK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sk-SK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Sup>
                                    <m:sSubSupPr>
                                      <m:ctrlPr>
                                        <a:rPr lang="sk-SK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sk-SK" sz="2800" b="0" i="1" baseline="-25000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sk-SK" sz="2800" b="0" i="1" smtClean="0">
                                      <a:latin typeface="Cambria Math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sk-SK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𝐷𝑛</m:t>
                                      </m:r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𝑑</m:t>
                                      </m:r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sk-SK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l-GR" sz="2800" i="1"/>
                                        <m:t>π</m:t>
                                      </m:r>
                                    </m:e>
                                    <m:sup>
                                      <m:r>
                                        <a:rPr lang="sk-SK" sz="28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num>
                            <m:den>
                              <m:sSub>
                                <m:sSubPr>
                                  <m:ctrlPr>
                                    <a:rPr lang="sk-SK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k-SK" sz="28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sk-SK" sz="28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e>
                      </m:box>
                    </m:oMath>
                  </m:oMathPara>
                </a14:m>
                <a:endParaRPr lang="sk-SK" sz="3200" i="1" dirty="0"/>
              </a:p>
            </p:txBody>
          </p:sp>
        </mc:Choice>
        <mc:Fallback xmlns="">
          <p:sp>
            <p:nvSpPr>
              <p:cNvPr id="6" name="BlokTextu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584932"/>
                <a:ext cx="8151179" cy="103387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861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648" y="483518"/>
            <a:ext cx="8229600" cy="1008112"/>
          </a:xfrm>
        </p:spPr>
        <p:txBody>
          <a:bodyPr>
            <a:noAutofit/>
          </a:bodyPr>
          <a:lstStyle/>
          <a:p>
            <a:r>
              <a:rPr lang="sk-SK" sz="4000" dirty="0" smtClean="0">
                <a:solidFill>
                  <a:srgbClr val="FFC000"/>
                </a:solidFill>
              </a:rPr>
              <a:t>Priehyb vodiča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33" y="1419622"/>
            <a:ext cx="9144000" cy="3030984"/>
          </a:xfrm>
        </p:spPr>
        <p:txBody>
          <a:bodyPr>
            <a:noAutofit/>
          </a:bodyPr>
          <a:lstStyle/>
          <a:p>
            <a:r>
              <a:rPr lang="sk-SK" sz="2600" dirty="0"/>
              <a:t>Dĺžka vodiča pri vzdušných vedeniach sa nerovná dĺžke rozpätia medzi dvomi závesnými bodmi. Dĺžka vodiča sa dá určiť ako</a:t>
            </a:r>
            <a:r>
              <a:rPr lang="sk-SK" sz="2600" dirty="0" smtClean="0"/>
              <a:t>: </a:t>
            </a:r>
            <a:endParaRPr lang="sk-SK" sz="2600" dirty="0"/>
          </a:p>
          <a:p>
            <a:endParaRPr lang="en-US" sz="26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691680" y="2283718"/>
            <a:ext cx="9144000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2000" dirty="0"/>
              <a:t>k</a:t>
            </a:r>
            <a:r>
              <a:rPr lang="sk-SK" sz="2000" dirty="0" smtClean="0"/>
              <a:t>de:  </a:t>
            </a:r>
            <a:r>
              <a:rPr lang="sk-SK" sz="2000" i="1" dirty="0" smtClean="0"/>
              <a:t>a</a:t>
            </a:r>
            <a:r>
              <a:rPr lang="sk-SK" sz="2000" dirty="0" smtClean="0"/>
              <a:t> – dĺžka rozpätia medzi dvoma susednými závesnými bodmi (m)</a:t>
            </a:r>
          </a:p>
          <a:p>
            <a:pPr algn="l"/>
            <a:r>
              <a:rPr lang="sk-SK" sz="2000" dirty="0"/>
              <a:t> </a:t>
            </a:r>
            <a:r>
              <a:rPr lang="sk-SK" sz="2000" dirty="0" smtClean="0"/>
              <a:t>         </a:t>
            </a:r>
            <a:r>
              <a:rPr lang="sk-SK" sz="2000" i="1" dirty="0" smtClean="0"/>
              <a:t>c</a:t>
            </a:r>
            <a:r>
              <a:rPr lang="sk-SK" sz="2000" dirty="0" smtClean="0"/>
              <a:t> - parameter </a:t>
            </a:r>
            <a:r>
              <a:rPr lang="sk-SK" sz="2000" dirty="0" err="1" smtClean="0"/>
              <a:t>reťazovky</a:t>
            </a:r>
            <a:r>
              <a:rPr lang="sk-SK" sz="2000" dirty="0" smtClean="0"/>
              <a:t> (m)</a:t>
            </a:r>
            <a:endParaRPr lang="en-US" sz="20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691680" y="3123161"/>
            <a:ext cx="6616352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2000" dirty="0"/>
              <a:t>k</a:t>
            </a:r>
            <a:r>
              <a:rPr lang="sk-SK" sz="2000" dirty="0" smtClean="0"/>
              <a:t>de:  </a:t>
            </a:r>
            <a:r>
              <a:rPr lang="sk-SK" sz="2000" i="1" dirty="0">
                <a:sym typeface="Symbol"/>
              </a:rPr>
              <a:t></a:t>
            </a:r>
            <a:r>
              <a:rPr lang="sk-SK" sz="2000" i="1" baseline="-25000" dirty="0"/>
              <a:t>H</a:t>
            </a:r>
            <a:r>
              <a:rPr lang="sk-SK" sz="2000" dirty="0"/>
              <a:t> – mechanické napätie vo vodiči </a:t>
            </a:r>
            <a:r>
              <a:rPr lang="sk-SK" sz="2000" dirty="0" smtClean="0"/>
              <a:t>(</a:t>
            </a:r>
            <a:r>
              <a:rPr lang="sk-SK" sz="2000" dirty="0" err="1" smtClean="0"/>
              <a:t>Pa</a:t>
            </a:r>
            <a:r>
              <a:rPr lang="sk-SK" sz="2000" dirty="0" smtClean="0"/>
              <a:t>)</a:t>
            </a:r>
          </a:p>
          <a:p>
            <a:pPr algn="l"/>
            <a:r>
              <a:rPr lang="sk-SK" sz="2000" dirty="0" smtClean="0">
                <a:sym typeface="Symbol"/>
              </a:rPr>
              <a:t>          </a:t>
            </a:r>
            <a:r>
              <a:rPr lang="sk-SK" sz="2000" i="1" dirty="0" smtClean="0">
                <a:sym typeface="Symbol"/>
              </a:rPr>
              <a:t> </a:t>
            </a:r>
            <a:r>
              <a:rPr lang="sk-SK" sz="2000" dirty="0" smtClean="0"/>
              <a:t>– </a:t>
            </a:r>
            <a:r>
              <a:rPr lang="sk-SK" sz="2000" dirty="0"/>
              <a:t>merná tiaž vodiča (</a:t>
            </a:r>
            <a:r>
              <a:rPr lang="sk-SK" sz="2000" dirty="0" smtClean="0"/>
              <a:t>N</a:t>
            </a:r>
            <a:r>
              <a:rPr lang="sk-SK" sz="2000" dirty="0" smtClean="0">
                <a:sym typeface="Symbol" panose="05050102010706020507" pitchFamily="18" charset="2"/>
              </a:rPr>
              <a:t></a:t>
            </a:r>
            <a:r>
              <a:rPr lang="sk-SK" sz="2000" dirty="0" smtClean="0"/>
              <a:t>m</a:t>
            </a:r>
            <a:r>
              <a:rPr lang="sk-SK" sz="2000" baseline="30000" dirty="0" smtClean="0"/>
              <a:t>-3</a:t>
            </a:r>
            <a:r>
              <a:rPr lang="sk-SK" sz="2000" dirty="0" smtClean="0"/>
              <a:t>)</a:t>
            </a:r>
          </a:p>
          <a:p>
            <a:pPr algn="l"/>
            <a:r>
              <a:rPr lang="sk-SK" sz="2000" i="1" dirty="0" smtClean="0"/>
              <a:t>          z</a:t>
            </a:r>
            <a:r>
              <a:rPr lang="sk-SK" sz="2000" dirty="0" smtClean="0"/>
              <a:t> </a:t>
            </a:r>
            <a:r>
              <a:rPr lang="sk-SK" sz="2000" dirty="0"/>
              <a:t>– preťaženie vodiča (–)</a:t>
            </a:r>
          </a:p>
          <a:p>
            <a:pPr marL="342900" indent="-342900" algn="l">
              <a:buFont typeface="Symbol" pitchFamily="18" charset="2"/>
              <a:buChar char="g"/>
            </a:pPr>
            <a:endParaRPr lang="sk-SK" sz="2000" dirty="0"/>
          </a:p>
          <a:p>
            <a:pPr algn="l"/>
            <a:endParaRPr lang="en-US" sz="20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487850" y="4260124"/>
            <a:ext cx="6616352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2000" dirty="0" smtClean="0"/>
              <a:t>Činiteľ zväčšený priehybom je daný :</a:t>
            </a:r>
            <a:endParaRPr lang="sk-SK" sz="2000" dirty="0"/>
          </a:p>
          <a:p>
            <a:pPr algn="l"/>
            <a:r>
              <a:rPr lang="sk-SK" sz="2000" dirty="0"/>
              <a:t>V praxi je </a:t>
            </a:r>
            <a:r>
              <a:rPr lang="sk-SK" sz="2000" i="1" dirty="0" err="1"/>
              <a:t>k</a:t>
            </a:r>
            <a:r>
              <a:rPr lang="sk-SK" sz="2000" baseline="-25000" dirty="0" err="1"/>
              <a:t>p</a:t>
            </a:r>
            <a:r>
              <a:rPr lang="sk-SK" sz="2000" dirty="0"/>
              <a:t> </a:t>
            </a:r>
            <a:r>
              <a:rPr lang="sk-SK" sz="2000" dirty="0">
                <a:sym typeface="Symbol"/>
              </a:rPr>
              <a:t></a:t>
            </a:r>
            <a:r>
              <a:rPr lang="sk-SK" sz="2000" dirty="0"/>
              <a:t> 1,03  a neuvažuje sa.</a:t>
            </a:r>
          </a:p>
          <a:p>
            <a:pPr algn="l"/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BlokTextu 3"/>
              <p:cNvSpPr txBox="1"/>
              <p:nvPr/>
            </p:nvSpPr>
            <p:spPr>
              <a:xfrm>
                <a:off x="-199527" y="2398754"/>
                <a:ext cx="2115666" cy="56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b="0" i="1" smtClean="0">
                          <a:latin typeface="Cambria Math"/>
                        </a:rPr>
                        <m:t>𝑙</m:t>
                      </m:r>
                      <m:r>
                        <a:rPr lang="sk-SK" b="0" i="1" baseline="-25000" smtClean="0">
                          <a:latin typeface="Cambria Math"/>
                        </a:rPr>
                        <m:t>𝑆</m:t>
                      </m:r>
                      <m:r>
                        <a:rPr lang="sk-SK" b="0" i="1" smtClean="0">
                          <a:latin typeface="Cambria Math"/>
                        </a:rPr>
                        <m:t>=2</m:t>
                      </m:r>
                      <m:r>
                        <a:rPr lang="sk-SK" b="0" i="1" smtClean="0">
                          <a:latin typeface="Cambria Math"/>
                        </a:rPr>
                        <m:t>𝑐</m:t>
                      </m:r>
                      <m:r>
                        <a:rPr lang="sk-SK" b="0" i="1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</a:rPr>
                        <m:t>sinh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/>
                            </a:rPr>
                            <m:t>𝑎</m:t>
                          </m:r>
                        </m:num>
                        <m:den>
                          <m:r>
                            <a:rPr lang="sk-SK" b="0" i="1" smtClean="0">
                              <a:latin typeface="Cambria Math"/>
                            </a:rPr>
                            <m:t>2</m:t>
                          </m:r>
                          <m:r>
                            <a:rPr lang="sk-SK" b="0" i="1" smtClean="0">
                              <a:latin typeface="Cambria Math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sk-SK" dirty="0"/>
              </a:p>
            </p:txBody>
          </p:sp>
        </mc:Choice>
        <mc:Fallback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9527" y="2398754"/>
                <a:ext cx="2115666" cy="56675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BlokTextu 4"/>
              <p:cNvSpPr txBox="1"/>
              <p:nvPr/>
            </p:nvSpPr>
            <p:spPr>
              <a:xfrm>
                <a:off x="379198" y="3228106"/>
                <a:ext cx="958215" cy="612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b="0" i="1" smtClean="0">
                          <a:latin typeface="Cambria Math"/>
                        </a:rPr>
                        <m:t>𝑐</m:t>
                      </m:r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l-GR" i="1"/>
                            <m:t>σ</m:t>
                          </m:r>
                          <m:r>
                            <a:rPr lang="sk-SK" b="0" i="1" baseline="-25000" smtClean="0">
                              <a:latin typeface="Cambria Math"/>
                            </a:rPr>
                            <m:t>𝐻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sk-SK" i="1" dirty="0">
                              <a:sym typeface="Symbol"/>
                            </a:rPr>
                            <m:t></m:t>
                          </m:r>
                          <m:r>
                            <m:rPr>
                              <m:nor/>
                            </m:rPr>
                            <a:rPr lang="sk-SK" i="1" dirty="0"/>
                            <m:t>z</m:t>
                          </m:r>
                        </m:den>
                      </m:f>
                    </m:oMath>
                  </m:oMathPara>
                </a14:m>
                <a:endParaRPr lang="sk-SK" i="1" dirty="0"/>
              </a:p>
            </p:txBody>
          </p:sp>
        </mc:Choice>
        <mc:Fallback xmlns="">
          <p:sp>
            <p:nvSpPr>
              <p:cNvPr id="5" name="BlokText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98" y="3228106"/>
                <a:ext cx="958215" cy="6122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BlokTextu 11"/>
              <p:cNvSpPr txBox="1"/>
              <p:nvPr/>
            </p:nvSpPr>
            <p:spPr>
              <a:xfrm>
                <a:off x="4932040" y="4154741"/>
                <a:ext cx="1770981" cy="616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b="0" i="1" smtClean="0">
                          <a:latin typeface="Cambria Math"/>
                        </a:rPr>
                        <m:t>𝑘</m:t>
                      </m:r>
                      <m:r>
                        <a:rPr lang="sk-SK" b="0" i="1" baseline="-25000" smtClean="0">
                          <a:latin typeface="Cambria Math"/>
                        </a:rPr>
                        <m:t>𝑝</m:t>
                      </m:r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/>
                            </a:rPr>
                            <m:t>𝑙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sk-SK" b="0" i="1" smtClean="0">
                              <a:latin typeface="Cambria Math"/>
                            </a:rPr>
                            <m:t>a</m:t>
                          </m:r>
                        </m:den>
                      </m:f>
                    </m:oMath>
                  </m:oMathPara>
                </a14:m>
                <a:endParaRPr lang="sk-SK" i="1" dirty="0"/>
              </a:p>
            </p:txBody>
          </p:sp>
        </mc:Choice>
        <mc:Fallback xmlns="">
          <p:sp>
            <p:nvSpPr>
              <p:cNvPr id="12" name="BlokText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4154741"/>
                <a:ext cx="1770981" cy="61645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991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9542"/>
            <a:ext cx="8229600" cy="1008112"/>
          </a:xfrm>
        </p:spPr>
        <p:txBody>
          <a:bodyPr>
            <a:noAutofit/>
          </a:bodyPr>
          <a:lstStyle/>
          <a:p>
            <a:r>
              <a:rPr lang="sk-SK" sz="4000" dirty="0" smtClean="0">
                <a:solidFill>
                  <a:srgbClr val="FFC000"/>
                </a:solidFill>
              </a:rPr>
              <a:t>Nerovnomernosť </a:t>
            </a:r>
            <a:br>
              <a:rPr lang="sk-SK" sz="4000" dirty="0" smtClean="0">
                <a:solidFill>
                  <a:srgbClr val="FFC000"/>
                </a:solidFill>
              </a:rPr>
            </a:br>
            <a:r>
              <a:rPr lang="sk-SK" sz="4000" dirty="0" smtClean="0">
                <a:solidFill>
                  <a:srgbClr val="FFC000"/>
                </a:solidFill>
              </a:rPr>
              <a:t>prierezu vodiča a spojky</a:t>
            </a: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07654"/>
            <a:ext cx="9144000" cy="3030984"/>
          </a:xfrm>
        </p:spPr>
        <p:txBody>
          <a:bodyPr>
            <a:noAutofit/>
          </a:bodyPr>
          <a:lstStyle/>
          <a:p>
            <a:r>
              <a:rPr lang="sk-SK" sz="2200" b="1" dirty="0"/>
              <a:t>Nerovnomernosť prierezu vodiča a jeho spojok </a:t>
            </a:r>
            <a:r>
              <a:rPr lang="sk-SK" sz="2200" dirty="0"/>
              <a:t>sa dá v praxi rešpektovať ťažko. Napr. v spojke je obyčajne viac </a:t>
            </a:r>
            <a:r>
              <a:rPr lang="sk-SK" sz="2200" dirty="0" smtClean="0"/>
              <a:t>elektricky vodivého </a:t>
            </a:r>
            <a:r>
              <a:rPr lang="sk-SK" sz="2200" dirty="0"/>
              <a:t>materiálu, ako má </a:t>
            </a:r>
            <a:r>
              <a:rPr lang="sk-SK" sz="2200" dirty="0" smtClean="0"/>
              <a:t>vodič v </a:t>
            </a:r>
            <a:r>
              <a:rPr lang="sk-SK" sz="2200" dirty="0"/>
              <a:t>bežnej trase. Napriek tomu však dochádza v spojke k prehriatiu, čo zrejme poukazuje na zväčšený </a:t>
            </a:r>
            <a:r>
              <a:rPr lang="sk-SK" sz="2200" dirty="0" err="1"/>
              <a:t>ohmický</a:t>
            </a:r>
            <a:r>
              <a:rPr lang="sk-SK" sz="2200" dirty="0"/>
              <a:t> odpor. Nedá sa to však matematicky </a:t>
            </a:r>
            <a:r>
              <a:rPr lang="sk-SK" sz="2200" dirty="0" smtClean="0"/>
              <a:t>vyjadriť (v </a:t>
            </a:r>
            <a:r>
              <a:rPr lang="sk-SK" sz="2200" dirty="0"/>
              <a:t>praxi na skutočnom vedení sa teplota spojov kontroluje termovíziou – letecké revízie helikoptérami</a:t>
            </a:r>
            <a:r>
              <a:rPr lang="sk-SK" sz="2200" dirty="0" smtClean="0"/>
              <a:t>).</a:t>
            </a:r>
          </a:p>
          <a:p>
            <a:pPr algn="l"/>
            <a:r>
              <a:rPr lang="sk-SK" sz="2200" dirty="0" smtClean="0"/>
              <a:t>Výsledný </a:t>
            </a:r>
            <a:r>
              <a:rPr lang="sk-SK" sz="2200" dirty="0" err="1"/>
              <a:t>ohmický</a:t>
            </a:r>
            <a:r>
              <a:rPr lang="sk-SK" sz="2200" dirty="0"/>
              <a:t> odpor pri striedavom prúde na jednotku dĺžky je možné vypočítať: </a:t>
            </a:r>
            <a:r>
              <a:rPr lang="sk-SK" sz="2200" dirty="0" smtClean="0"/>
              <a:t>                                   </a:t>
            </a:r>
          </a:p>
          <a:p>
            <a:r>
              <a:rPr lang="sk-SK" sz="2200" dirty="0" smtClean="0"/>
              <a:t>V </a:t>
            </a:r>
            <a:r>
              <a:rPr lang="sk-SK" sz="2200" dirty="0"/>
              <a:t>praxi sa obvykle rešpektuje len vplyv </a:t>
            </a:r>
            <a:r>
              <a:rPr lang="sk-SK" sz="2200" b="1" dirty="0"/>
              <a:t>teploty</a:t>
            </a:r>
            <a:r>
              <a:rPr lang="sk-SK" sz="2200" dirty="0"/>
              <a:t> a niekedy aj </a:t>
            </a:r>
            <a:r>
              <a:rPr lang="sk-SK" sz="2200" b="1" dirty="0" err="1"/>
              <a:t>skinefektu</a:t>
            </a:r>
            <a:r>
              <a:rPr lang="sk-SK" sz="2200" b="1" dirty="0"/>
              <a:t>.</a:t>
            </a:r>
          </a:p>
          <a:p>
            <a:pPr algn="l"/>
            <a:endParaRPr lang="sk-SK" sz="2200" dirty="0"/>
          </a:p>
          <a:p>
            <a:endParaRPr lang="sk-SK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BlokTextu 3"/>
              <p:cNvSpPr txBox="1"/>
              <p:nvPr/>
            </p:nvSpPr>
            <p:spPr>
              <a:xfrm>
                <a:off x="732716" y="4201204"/>
                <a:ext cx="33843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</a:rPr>
                        <m:t>R</m:t>
                      </m:r>
                      <m:r>
                        <a:rPr lang="sk-SK" b="0" i="1" baseline="-25000" smtClean="0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sk-SK" b="0" i="1" baseline="-25000" smtClean="0">
                              <a:latin typeface="Cambria Math"/>
                            </a:rPr>
                            <m:t>𝑗𝑠</m:t>
                          </m:r>
                          <m:r>
                            <a:rPr lang="sk-SK" b="0" i="1" smtClean="0">
                              <a:latin typeface="Cambria Math"/>
                            </a:rPr>
                            <m:t> </m:t>
                          </m:r>
                          <m:r>
                            <a:rPr lang="sk-SK" i="1">
                              <a:latin typeface="Cambria Math"/>
                            </a:rPr>
                            <m:t>𝑘</m:t>
                          </m:r>
                          <m:r>
                            <a:rPr lang="sk-SK" i="1" baseline="-25000">
                              <a:latin typeface="Cambria Math"/>
                            </a:rPr>
                            <m:t>𝑝</m:t>
                          </m:r>
                          <m:r>
                            <a:rPr lang="sk-SK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sk-SK" i="1">
                              <a:latin typeface="Cambria Math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sk-SK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k-SK" i="1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sk-SK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sk-SK" i="1" dirty="0"/>
                        <m:t>k</m:t>
                      </m:r>
                      <m:r>
                        <m:rPr>
                          <m:nor/>
                        </m:rPr>
                        <a:rPr lang="sk-SK" i="1" baseline="-25000" dirty="0">
                          <a:sym typeface="Symbol"/>
                        </a:rPr>
                        <m:t></m:t>
                      </m:r>
                      <m:r>
                        <m:rPr>
                          <m:nor/>
                        </m:rPr>
                        <a:rPr lang="sk-SK" b="0" i="1" baseline="-25000" dirty="0" smtClean="0">
                          <a:sym typeface="Symbol"/>
                        </a:rPr>
                        <m:t> </m:t>
                      </m:r>
                    </m:oMath>
                  </m:oMathPara>
                </a14:m>
                <a:endParaRPr lang="sk-SK" baseline="-25000" dirty="0"/>
              </a:p>
            </p:txBody>
          </p:sp>
        </mc:Choice>
        <mc:Fallback xmlns=""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16" y="4201204"/>
                <a:ext cx="3384376" cy="369332"/>
              </a:xfrm>
              <a:prstGeom prst="rect">
                <a:avLst/>
              </a:prstGeom>
              <a:blipFill rotWithShape="1">
                <a:blip r:embed="rId2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447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9542"/>
            <a:ext cx="8373616" cy="1008112"/>
          </a:xfrm>
        </p:spPr>
        <p:txBody>
          <a:bodyPr>
            <a:noAutofit/>
          </a:bodyPr>
          <a:lstStyle/>
          <a:p>
            <a:r>
              <a:rPr lang="sk-SK" sz="3800" dirty="0" smtClean="0">
                <a:solidFill>
                  <a:srgbClr val="FFC000"/>
                </a:solidFill>
              </a:rPr>
              <a:t>Indukčnosť </a:t>
            </a:r>
            <a:br>
              <a:rPr lang="sk-SK" sz="3800" dirty="0" smtClean="0">
                <a:solidFill>
                  <a:srgbClr val="FFC000"/>
                </a:solidFill>
              </a:rPr>
            </a:br>
            <a:r>
              <a:rPr lang="sk-SK" sz="3800" dirty="0" smtClean="0">
                <a:solidFill>
                  <a:srgbClr val="FFC000"/>
                </a:solidFill>
              </a:rPr>
              <a:t>(indukčná </a:t>
            </a:r>
            <a:r>
              <a:rPr lang="sk-SK" sz="3800" dirty="0" err="1" smtClean="0">
                <a:solidFill>
                  <a:srgbClr val="FFC000"/>
                </a:solidFill>
              </a:rPr>
              <a:t>reaktancia</a:t>
            </a:r>
            <a:r>
              <a:rPr lang="sk-SK" sz="3800" dirty="0" smtClean="0">
                <a:solidFill>
                  <a:srgbClr val="FFC000"/>
                </a:solidFill>
              </a:rPr>
              <a:t> vonkajších vedení)</a:t>
            </a:r>
            <a:endParaRPr lang="en-US" sz="3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51670"/>
            <a:ext cx="8568952" cy="3030984"/>
          </a:xfrm>
        </p:spPr>
        <p:txBody>
          <a:bodyPr/>
          <a:lstStyle/>
          <a:p>
            <a:r>
              <a:rPr lang="sk-SK" b="1" dirty="0" smtClean="0"/>
              <a:t>Indukčná </a:t>
            </a:r>
            <a:r>
              <a:rPr lang="sk-SK" b="1" dirty="0" err="1" smtClean="0"/>
              <a:t>reaktancia</a:t>
            </a:r>
            <a:r>
              <a:rPr lang="sk-SK" b="1" dirty="0" smtClean="0"/>
              <a:t> </a:t>
            </a:r>
            <a:r>
              <a:rPr lang="sk-SK" i="1" dirty="0" smtClean="0"/>
              <a:t>X</a:t>
            </a:r>
            <a:r>
              <a:rPr lang="sk-SK" i="1" baseline="-25000" dirty="0" smtClean="0"/>
              <a:t>L</a:t>
            </a:r>
            <a:r>
              <a:rPr lang="sk-SK" b="1" dirty="0" smtClean="0"/>
              <a:t> </a:t>
            </a:r>
            <a:r>
              <a:rPr lang="sk-SK" dirty="0" smtClean="0"/>
              <a:t>tvorí imaginárnu zložku pozdĺžnej impedancie. U vedení rozlišujeme vlastnú indukčnosť </a:t>
            </a:r>
            <a:r>
              <a:rPr lang="sk-SK" i="1" dirty="0" smtClean="0"/>
              <a:t>L</a:t>
            </a:r>
            <a:r>
              <a:rPr lang="sk-SK" baseline="-25000" dirty="0" smtClean="0"/>
              <a:t>V</a:t>
            </a:r>
            <a:r>
              <a:rPr lang="sk-SK" dirty="0" smtClean="0"/>
              <a:t> a vzájomnú indukčnosť </a:t>
            </a:r>
            <a:r>
              <a:rPr lang="sk-SK" i="1" dirty="0" smtClean="0"/>
              <a:t>M</a:t>
            </a:r>
            <a:r>
              <a:rPr lang="sk-SK" dirty="0" smtClean="0"/>
              <a:t>. Vlastná indukčnosť </a:t>
            </a:r>
            <a:r>
              <a:rPr lang="sk-SK" i="1" dirty="0" smtClean="0"/>
              <a:t>L</a:t>
            </a:r>
            <a:r>
              <a:rPr lang="sk-SK" baseline="-25000" dirty="0" smtClean="0"/>
              <a:t>V</a:t>
            </a:r>
            <a:r>
              <a:rPr lang="sk-SK" dirty="0" smtClean="0"/>
              <a:t> pozostáva z vnútornej indukčnosti </a:t>
            </a:r>
            <a:r>
              <a:rPr lang="sk-SK" i="1" dirty="0" err="1" smtClean="0"/>
              <a:t>L</a:t>
            </a:r>
            <a:r>
              <a:rPr lang="sk-SK" baseline="-25000" dirty="0" err="1" smtClean="0"/>
              <a:t>i</a:t>
            </a:r>
            <a:r>
              <a:rPr lang="sk-SK" dirty="0" smtClean="0"/>
              <a:t> a z vonkajšej indukčnosti </a:t>
            </a:r>
            <a:r>
              <a:rPr lang="sk-SK" i="1" dirty="0" err="1" smtClean="0"/>
              <a:t>L</a:t>
            </a:r>
            <a:r>
              <a:rPr lang="sk-SK" baseline="-25000" dirty="0" err="1" smtClean="0"/>
              <a:t>e</a:t>
            </a:r>
            <a:r>
              <a:rPr lang="sk-SK" dirty="0" smtClean="0"/>
              <a:t>.</a:t>
            </a:r>
            <a:endParaRPr lang="sk-SK" baseline="-25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88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9542"/>
            <a:ext cx="8373616" cy="1008112"/>
          </a:xfrm>
        </p:spPr>
        <p:txBody>
          <a:bodyPr>
            <a:noAutofit/>
          </a:bodyPr>
          <a:lstStyle/>
          <a:p>
            <a:r>
              <a:rPr lang="sk-SK" sz="3800" dirty="0" smtClean="0">
                <a:solidFill>
                  <a:srgbClr val="FFC000"/>
                </a:solidFill>
              </a:rPr>
              <a:t>Indukčnosť </a:t>
            </a:r>
            <a:br>
              <a:rPr lang="sk-SK" sz="3800" dirty="0" smtClean="0">
                <a:solidFill>
                  <a:srgbClr val="FFC000"/>
                </a:solidFill>
              </a:rPr>
            </a:br>
            <a:r>
              <a:rPr lang="sk-SK" sz="3800" dirty="0" smtClean="0">
                <a:solidFill>
                  <a:srgbClr val="FFC000"/>
                </a:solidFill>
              </a:rPr>
              <a:t>(indukčná </a:t>
            </a:r>
            <a:r>
              <a:rPr lang="sk-SK" sz="3800" dirty="0" err="1" smtClean="0">
                <a:solidFill>
                  <a:srgbClr val="FFC000"/>
                </a:solidFill>
              </a:rPr>
              <a:t>reaktancia</a:t>
            </a:r>
            <a:r>
              <a:rPr lang="sk-SK" sz="3800" dirty="0" smtClean="0">
                <a:solidFill>
                  <a:srgbClr val="FFC000"/>
                </a:solidFill>
              </a:rPr>
              <a:t> vonkajších vedení)</a:t>
            </a:r>
            <a:endParaRPr lang="en-US" sz="3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851670"/>
            <a:ext cx="4752528" cy="3030984"/>
          </a:xfrm>
        </p:spPr>
        <p:txBody>
          <a:bodyPr>
            <a:noAutofit/>
          </a:bodyPr>
          <a:lstStyle/>
          <a:p>
            <a:r>
              <a:rPr lang="sk-SK" sz="1800" dirty="0" smtClean="0"/>
              <a:t>Pri odvodení vzťahov sa vychádza z predpokladu: </a:t>
            </a:r>
            <a:r>
              <a:rPr lang="sk-SK" sz="1800" i="1" dirty="0" smtClean="0"/>
              <a:t>r</a:t>
            </a:r>
            <a:r>
              <a:rPr lang="sk-SK" sz="1800" dirty="0" smtClean="0"/>
              <a:t> &lt;&lt; </a:t>
            </a:r>
            <a:r>
              <a:rPr lang="sk-SK" sz="1800" i="1" dirty="0" smtClean="0"/>
              <a:t>a</a:t>
            </a:r>
            <a:r>
              <a:rPr lang="sk-SK" sz="1800" dirty="0" smtClean="0"/>
              <a:t> &lt;&lt; </a:t>
            </a:r>
            <a:r>
              <a:rPr lang="sk-SK" sz="1800" i="1" dirty="0" smtClean="0"/>
              <a:t>l</a:t>
            </a:r>
            <a:endParaRPr lang="sk-SK" sz="1800" i="1" dirty="0" smtClean="0"/>
          </a:p>
          <a:p>
            <a:endParaRPr lang="sk-SK" sz="1800" dirty="0"/>
          </a:p>
          <a:p>
            <a:endParaRPr lang="sk-SK" sz="18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44844"/>
            <a:ext cx="1788790" cy="2402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294" y="2543081"/>
            <a:ext cx="2780729" cy="240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5004047" y="1854506"/>
            <a:ext cx="3905567" cy="3030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900" i="1" dirty="0" smtClean="0"/>
              <a:t>M </a:t>
            </a:r>
            <a:r>
              <a:rPr lang="sk-SK" sz="1900" dirty="0" smtClean="0"/>
              <a:t>– </a:t>
            </a:r>
            <a:r>
              <a:rPr lang="sk-SK" sz="1900" b="1" dirty="0" smtClean="0"/>
              <a:t>vzájomná indukčnosť </a:t>
            </a:r>
            <a:r>
              <a:rPr lang="sk-SK" sz="1900" dirty="0" smtClean="0"/>
              <a:t>- závislá od vplyvu susedných vodičov</a:t>
            </a:r>
          </a:p>
          <a:p>
            <a:endParaRPr lang="sk-SK" sz="1900" dirty="0" smtClean="0"/>
          </a:p>
          <a:p>
            <a:endParaRPr lang="sk-SK" sz="1900" dirty="0" smtClean="0"/>
          </a:p>
          <a:p>
            <a:r>
              <a:rPr lang="sk-SK" sz="1900" dirty="0" smtClean="0"/>
              <a:t>Kde: </a:t>
            </a:r>
            <a:r>
              <a:rPr lang="sk-SK" sz="1900" i="1" dirty="0" smtClean="0"/>
              <a:t>µ</a:t>
            </a:r>
            <a:r>
              <a:rPr lang="sk-SK" sz="1900" baseline="-25000" dirty="0" smtClean="0"/>
              <a:t>0</a:t>
            </a:r>
            <a:r>
              <a:rPr lang="sk-SK" sz="1900" dirty="0" smtClean="0"/>
              <a:t> je </a:t>
            </a:r>
            <a:r>
              <a:rPr lang="sk-SK" sz="1900" dirty="0" err="1" smtClean="0"/>
              <a:t>permeabilita</a:t>
            </a:r>
            <a:r>
              <a:rPr lang="sk-SK" sz="1900" dirty="0" smtClean="0"/>
              <a:t> vákua, </a:t>
            </a:r>
            <a:r>
              <a:rPr lang="sk-SK" sz="1900" i="1" dirty="0" smtClean="0"/>
              <a:t>µ</a:t>
            </a:r>
            <a:r>
              <a:rPr lang="sk-SK" sz="1900" baseline="-25000" dirty="0" smtClean="0"/>
              <a:t>r</a:t>
            </a:r>
            <a:r>
              <a:rPr lang="sk-SK" sz="1900" dirty="0" smtClean="0"/>
              <a:t> je pomerná </a:t>
            </a:r>
            <a:r>
              <a:rPr lang="sk-SK" sz="1900" dirty="0" err="1" smtClean="0"/>
              <a:t>permeabilita</a:t>
            </a:r>
            <a:r>
              <a:rPr lang="sk-SK" sz="1900" dirty="0" smtClean="0"/>
              <a:t> materiálu vodiča, vzdialenosť</a:t>
            </a:r>
            <a:r>
              <a:rPr lang="sk-SK" sz="1900" dirty="0" smtClean="0">
                <a:solidFill>
                  <a:srgbClr val="FFC000"/>
                </a:solidFill>
              </a:rPr>
              <a:t> </a:t>
            </a:r>
            <a:r>
              <a:rPr lang="sk-SK" sz="1900" i="1" dirty="0" smtClean="0"/>
              <a:t>R</a:t>
            </a:r>
            <a:r>
              <a:rPr lang="sk-SK" sz="1900" dirty="0" smtClean="0"/>
              <a:t> &gt;&gt; </a:t>
            </a:r>
            <a:r>
              <a:rPr lang="sk-SK" sz="1900" i="1" dirty="0" smtClean="0"/>
              <a:t>a</a:t>
            </a:r>
            <a:r>
              <a:rPr lang="sk-SK" sz="1900" dirty="0" smtClean="0"/>
              <a:t> má </a:t>
            </a:r>
            <a:r>
              <a:rPr lang="sk-SK" sz="1900" dirty="0" smtClean="0"/>
              <a:t>neurčenú vzdialenosť, ale konečnú hodnotu a </a:t>
            </a:r>
            <a:r>
              <a:rPr lang="sk-SK" sz="1900" i="1" dirty="0" err="1" smtClean="0"/>
              <a:t>a</a:t>
            </a:r>
            <a:r>
              <a:rPr lang="sk-SK" sz="1900" dirty="0" smtClean="0"/>
              <a:t> je vzájomná vzdialenosť vodičov.</a:t>
            </a:r>
            <a:endParaRPr lang="en-US" sz="1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BlokTextu 3"/>
              <p:cNvSpPr txBox="1"/>
              <p:nvPr/>
            </p:nvSpPr>
            <p:spPr>
              <a:xfrm>
                <a:off x="4677023" y="2544844"/>
                <a:ext cx="4680520" cy="610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b="0" i="1" smtClean="0">
                          <a:latin typeface="Cambria Math"/>
                        </a:rPr>
                        <m:t>𝑀</m:t>
                      </m:r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k-SK" i="1" dirty="0"/>
                            <m:t>µ</m:t>
                          </m:r>
                          <m:r>
                            <m:rPr>
                              <m:nor/>
                            </m:rPr>
                            <a:rPr lang="sk-SK" baseline="-25000" dirty="0"/>
                            <m:t>r</m:t>
                          </m:r>
                          <m:r>
                            <a:rPr lang="sk-SK" i="1" baseline="-25000" dirty="0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nor/>
                            </m:rPr>
                            <a:rPr lang="sk-SK" i="1" dirty="0"/>
                            <m:t>µ</m:t>
                          </m:r>
                          <m:r>
                            <m:rPr>
                              <m:nor/>
                            </m:rPr>
                            <a:rPr lang="sk-SK" i="1" baseline="-25000" dirty="0"/>
                            <m:t>0</m:t>
                          </m:r>
                        </m:num>
                        <m:den>
                          <m:r>
                            <a:rPr lang="sk-SK" b="0" i="1" smtClean="0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l-GR" i="1"/>
                            <m:t>π</m:t>
                          </m:r>
                        </m:den>
                      </m:f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</a:rPr>
                        <m:t>ln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/>
                            </a:rPr>
                            <m:t>𝑅</m:t>
                          </m:r>
                        </m:num>
                        <m:den>
                          <m:r>
                            <a:rPr lang="sk-SK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sk-SK" i="1" dirty="0"/>
              </a:p>
            </p:txBody>
          </p:sp>
        </mc:Choice>
        <mc:Fallback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023" y="2544844"/>
                <a:ext cx="4680520" cy="61087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670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99542"/>
            <a:ext cx="8373616" cy="1008112"/>
          </a:xfrm>
        </p:spPr>
        <p:txBody>
          <a:bodyPr>
            <a:noAutofit/>
          </a:bodyPr>
          <a:lstStyle/>
          <a:p>
            <a:r>
              <a:rPr lang="sk-SK" sz="3800" dirty="0" smtClean="0">
                <a:solidFill>
                  <a:srgbClr val="FFC000"/>
                </a:solidFill>
              </a:rPr>
              <a:t>Indukčnosť </a:t>
            </a:r>
            <a:br>
              <a:rPr lang="sk-SK" sz="3800" dirty="0" smtClean="0">
                <a:solidFill>
                  <a:srgbClr val="FFC000"/>
                </a:solidFill>
              </a:rPr>
            </a:br>
            <a:r>
              <a:rPr lang="sk-SK" sz="3800" dirty="0" smtClean="0">
                <a:solidFill>
                  <a:srgbClr val="FFC000"/>
                </a:solidFill>
              </a:rPr>
              <a:t>(indukčná </a:t>
            </a:r>
            <a:r>
              <a:rPr lang="sk-SK" sz="3800" dirty="0" err="1" smtClean="0">
                <a:solidFill>
                  <a:srgbClr val="FFC000"/>
                </a:solidFill>
              </a:rPr>
              <a:t>reaktancia</a:t>
            </a:r>
            <a:r>
              <a:rPr lang="sk-SK" sz="3800" dirty="0" smtClean="0">
                <a:solidFill>
                  <a:srgbClr val="FFC000"/>
                </a:solidFill>
              </a:rPr>
              <a:t> vonkajších vedení)</a:t>
            </a:r>
            <a:endParaRPr lang="en-US" sz="3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851670"/>
            <a:ext cx="4392488" cy="3030984"/>
          </a:xfrm>
        </p:spPr>
        <p:txBody>
          <a:bodyPr>
            <a:noAutofit/>
          </a:bodyPr>
          <a:lstStyle/>
          <a:p>
            <a:r>
              <a:rPr lang="sk-SK" sz="1800" i="1" dirty="0" err="1" smtClean="0"/>
              <a:t>L</a:t>
            </a:r>
            <a:r>
              <a:rPr lang="sk-SK" sz="1800" baseline="-25000" dirty="0" err="1" smtClean="0"/>
              <a:t>i</a:t>
            </a:r>
            <a:r>
              <a:rPr lang="sk-SK" sz="1800" dirty="0" smtClean="0"/>
              <a:t> – </a:t>
            </a:r>
            <a:r>
              <a:rPr lang="sk-SK" sz="1800" b="1" dirty="0" smtClean="0"/>
              <a:t>interná indukčnosť </a:t>
            </a:r>
            <a:r>
              <a:rPr lang="sk-SK" sz="1800" dirty="0" smtClean="0"/>
              <a:t>– závisí od magnetického toku a prúdu vo vnútri vodiča.</a:t>
            </a:r>
          </a:p>
          <a:p>
            <a:endParaRPr lang="sk-SK" sz="1800" dirty="0"/>
          </a:p>
          <a:p>
            <a:endParaRPr lang="sk-SK" sz="1800" dirty="0" smtClean="0"/>
          </a:p>
          <a:p>
            <a:r>
              <a:rPr lang="sk-SK" sz="1800" dirty="0" smtClean="0"/>
              <a:t>Kde: </a:t>
            </a:r>
            <a:r>
              <a:rPr lang="sk-SK" sz="1800" i="1" dirty="0" smtClean="0"/>
              <a:t>µ</a:t>
            </a:r>
            <a:r>
              <a:rPr lang="sk-SK" sz="1800" baseline="-25000" dirty="0" smtClean="0"/>
              <a:t>0</a:t>
            </a:r>
            <a:r>
              <a:rPr lang="sk-SK" sz="1800" dirty="0" smtClean="0"/>
              <a:t> je </a:t>
            </a:r>
            <a:r>
              <a:rPr lang="sk-SK" sz="1800" dirty="0" err="1" smtClean="0"/>
              <a:t>permeabilita</a:t>
            </a:r>
            <a:r>
              <a:rPr lang="sk-SK" sz="1800" dirty="0" smtClean="0"/>
              <a:t> </a:t>
            </a:r>
            <a:r>
              <a:rPr lang="sk-SK" sz="1800" dirty="0"/>
              <a:t>vákua, </a:t>
            </a:r>
            <a:r>
              <a:rPr lang="sk-SK" sz="1800" i="1" dirty="0" smtClean="0"/>
              <a:t>µ</a:t>
            </a:r>
            <a:r>
              <a:rPr lang="sk-SK" sz="1800" baseline="-25000" dirty="0" smtClean="0"/>
              <a:t>r</a:t>
            </a:r>
            <a:r>
              <a:rPr lang="sk-SK" sz="1800" dirty="0" smtClean="0"/>
              <a:t> je pomerná </a:t>
            </a:r>
            <a:r>
              <a:rPr lang="sk-SK" sz="1800" dirty="0" err="1" smtClean="0"/>
              <a:t>permeabilita</a:t>
            </a:r>
            <a:r>
              <a:rPr lang="sk-SK" sz="1800" dirty="0" smtClean="0"/>
              <a:t> materiálu vodiča  a </a:t>
            </a:r>
            <a:r>
              <a:rPr lang="el-GR" sz="1800" i="1" dirty="0" smtClean="0"/>
              <a:t>α</a:t>
            </a:r>
            <a:r>
              <a:rPr lang="sk-SK" sz="1800" dirty="0" smtClean="0"/>
              <a:t> je činiteľ rešpektujúci nerovnomerné rozdelenie prúdu v priereze vodiča vplyvom </a:t>
            </a:r>
            <a:r>
              <a:rPr lang="sk-SK" sz="1800" dirty="0" err="1" smtClean="0"/>
              <a:t>skinefektu</a:t>
            </a:r>
            <a:r>
              <a:rPr lang="sk-SK" sz="1800" dirty="0" smtClean="0"/>
              <a:t> a prípadne rôznych materiálov lana (</a:t>
            </a:r>
            <a:r>
              <a:rPr lang="sk-SK" sz="1800" dirty="0" err="1" smtClean="0"/>
              <a:t>AlFe</a:t>
            </a:r>
            <a:r>
              <a:rPr lang="sk-SK" sz="1800" dirty="0" smtClean="0"/>
              <a:t>) </a:t>
            </a:r>
            <a:endParaRPr lang="en-US" sz="1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499992" y="1844565"/>
            <a:ext cx="4248472" cy="3030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1900" i="1" dirty="0" err="1" smtClean="0"/>
              <a:t>L</a:t>
            </a:r>
            <a:r>
              <a:rPr lang="sk-SK" sz="1900" baseline="-25000" dirty="0" err="1" smtClean="0"/>
              <a:t>e</a:t>
            </a:r>
            <a:r>
              <a:rPr lang="sk-SK" sz="1900" dirty="0" smtClean="0"/>
              <a:t> – </a:t>
            </a:r>
            <a:r>
              <a:rPr lang="sk-SK" sz="1900" b="1" dirty="0" smtClean="0"/>
              <a:t>externá indukčnosť </a:t>
            </a:r>
            <a:r>
              <a:rPr lang="sk-SK" sz="1900" dirty="0" smtClean="0"/>
              <a:t>– závisí od celého prúdu a magnetického toku ním vyvolaného okolo vodiča.</a:t>
            </a:r>
          </a:p>
          <a:p>
            <a:endParaRPr lang="sk-SK" sz="1900" dirty="0" smtClean="0"/>
          </a:p>
          <a:p>
            <a:endParaRPr lang="sk-SK" sz="1900" dirty="0" smtClean="0"/>
          </a:p>
          <a:p>
            <a:r>
              <a:rPr lang="sk-SK" sz="1900" dirty="0" smtClean="0"/>
              <a:t>Kde: </a:t>
            </a:r>
            <a:r>
              <a:rPr lang="sk-SK" sz="1900" i="1" dirty="0" smtClean="0"/>
              <a:t>µ</a:t>
            </a:r>
            <a:r>
              <a:rPr lang="sk-SK" sz="1900" baseline="-25000" dirty="0" smtClean="0"/>
              <a:t>0</a:t>
            </a:r>
            <a:r>
              <a:rPr lang="sk-SK" sz="1900" dirty="0" smtClean="0"/>
              <a:t> je </a:t>
            </a:r>
            <a:r>
              <a:rPr lang="sk-SK" sz="1900" dirty="0" err="1" smtClean="0"/>
              <a:t>permeabilita</a:t>
            </a:r>
            <a:r>
              <a:rPr lang="sk-SK" sz="1900" dirty="0" smtClean="0"/>
              <a:t> vákua, </a:t>
            </a:r>
            <a:r>
              <a:rPr lang="sk-SK" sz="1900" i="1" dirty="0" smtClean="0"/>
              <a:t>µ</a:t>
            </a:r>
            <a:r>
              <a:rPr lang="sk-SK" sz="1900" baseline="-25000" dirty="0" smtClean="0"/>
              <a:t>r</a:t>
            </a:r>
            <a:r>
              <a:rPr lang="sk-SK" sz="1900" dirty="0" smtClean="0"/>
              <a:t> je pomerná </a:t>
            </a:r>
            <a:r>
              <a:rPr lang="sk-SK" sz="1900" dirty="0" err="1" smtClean="0"/>
              <a:t>permeabilita</a:t>
            </a:r>
            <a:r>
              <a:rPr lang="sk-SK" sz="1900" dirty="0" smtClean="0"/>
              <a:t> materiálu vodiča rovná 1 a vzdialenosť </a:t>
            </a:r>
            <a:r>
              <a:rPr lang="sk-SK" sz="1900" i="1" dirty="0" smtClean="0"/>
              <a:t>R</a:t>
            </a:r>
            <a:r>
              <a:rPr lang="sk-SK" sz="1900" dirty="0" smtClean="0"/>
              <a:t> &gt;&gt; </a:t>
            </a:r>
            <a:r>
              <a:rPr lang="sk-SK" sz="1900" i="1" dirty="0" smtClean="0"/>
              <a:t>a</a:t>
            </a:r>
            <a:r>
              <a:rPr lang="sk-SK" sz="1900" dirty="0" smtClean="0"/>
              <a:t> </a:t>
            </a:r>
            <a:r>
              <a:rPr lang="sk-SK" sz="1900" dirty="0" smtClean="0"/>
              <a:t>má neurčenú vzdialenosť, ale konečnú hodnotu.</a:t>
            </a:r>
            <a:endParaRPr lang="en-US" sz="1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BlokTextu 3"/>
              <p:cNvSpPr txBox="1"/>
              <p:nvPr/>
            </p:nvSpPr>
            <p:spPr>
              <a:xfrm>
                <a:off x="1199700" y="2556464"/>
                <a:ext cx="1984601" cy="6173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000" b="0" i="1" smtClean="0">
                          <a:latin typeface="Cambria Math"/>
                        </a:rPr>
                        <m:t>𝐿</m:t>
                      </m:r>
                      <m:r>
                        <m:rPr>
                          <m:sty m:val="p"/>
                        </m:rPr>
                        <a:rPr lang="sk-SK" sz="2000" b="0" i="0" baseline="-25000" smtClean="0">
                          <a:latin typeface="Cambria Math"/>
                        </a:rPr>
                        <m:t>i</m:t>
                      </m:r>
                      <m:r>
                        <a:rPr lang="sk-SK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k-SK" sz="2000" i="1" dirty="0"/>
                            <m:t>µ</m:t>
                          </m:r>
                          <m:r>
                            <m:rPr>
                              <m:nor/>
                            </m:rPr>
                            <a:rPr lang="sk-SK" sz="2000" i="1" baseline="-25000" dirty="0"/>
                            <m:t>r</m:t>
                          </m:r>
                          <m:r>
                            <a:rPr lang="sk-SK" sz="2000" i="1" baseline="-25000" dirty="0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nor/>
                            </m:rPr>
                            <a:rPr lang="sk-SK" sz="2000" i="1" dirty="0"/>
                            <m:t>µ</m:t>
                          </m:r>
                          <m:r>
                            <m:rPr>
                              <m:nor/>
                            </m:rPr>
                            <a:rPr lang="sk-SK" sz="2000" i="1" baseline="-25000" dirty="0"/>
                            <m:t>0</m:t>
                          </m:r>
                        </m:num>
                        <m:den>
                          <m:r>
                            <a:rPr lang="sk-SK" sz="2000" b="0" i="1" smtClean="0">
                              <a:latin typeface="Cambria Math"/>
                            </a:rPr>
                            <m:t>8</m:t>
                          </m:r>
                          <m:r>
                            <a:rPr lang="sk-SK" sz="20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nor/>
                            </m:rPr>
                            <a:rPr lang="el-GR" sz="2000" i="1"/>
                            <m:t>π</m:t>
                          </m:r>
                        </m:den>
                      </m:f>
                      <m:r>
                        <a:rPr lang="sk-SK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k-SK" sz="2000" b="0" i="1" smtClean="0">
                          <a:latin typeface="Cambria Math"/>
                          <a:ea typeface="Cambria Math"/>
                        </a:rPr>
                        <m:t>𝑎</m:t>
                      </m:r>
                    </m:oMath>
                  </m:oMathPara>
                </a14:m>
                <a:endParaRPr lang="sk-SK" sz="2000" dirty="0"/>
              </a:p>
            </p:txBody>
          </p:sp>
        </mc:Choice>
        <mc:Fallback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700" y="2556464"/>
                <a:ext cx="1984601" cy="61734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BlokTextu 7"/>
              <p:cNvSpPr txBox="1"/>
              <p:nvPr/>
            </p:nvSpPr>
            <p:spPr>
              <a:xfrm>
                <a:off x="5868144" y="2759744"/>
                <a:ext cx="1984601" cy="66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000" b="0" i="1" smtClean="0">
                          <a:latin typeface="Cambria Math"/>
                        </a:rPr>
                        <m:t>𝐿</m:t>
                      </m:r>
                      <m:r>
                        <m:rPr>
                          <m:sty m:val="p"/>
                        </m:rPr>
                        <a:rPr lang="sk-SK" sz="2000" b="0" i="0" baseline="-25000" smtClean="0">
                          <a:latin typeface="Cambria Math"/>
                        </a:rPr>
                        <m:t>e</m:t>
                      </m:r>
                      <m:r>
                        <a:rPr lang="sk-SK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sk-SK" sz="2000" i="1" dirty="0"/>
                            <m:t>µ</m:t>
                          </m:r>
                          <m:r>
                            <m:rPr>
                              <m:nor/>
                            </m:rPr>
                            <a:rPr lang="sk-SK" sz="2000" i="1" baseline="-25000" dirty="0"/>
                            <m:t>r</m:t>
                          </m:r>
                          <m:r>
                            <a:rPr lang="sk-SK" sz="2000" i="1" baseline="-25000" dirty="0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nor/>
                            </m:rPr>
                            <a:rPr lang="sk-SK" sz="2000" i="1" dirty="0"/>
                            <m:t>µ</m:t>
                          </m:r>
                          <m:r>
                            <m:rPr>
                              <m:nor/>
                            </m:rPr>
                            <a:rPr lang="sk-SK" sz="2000" i="1" baseline="-25000" dirty="0"/>
                            <m:t>0</m:t>
                          </m:r>
                        </m:num>
                        <m:den>
                          <m:r>
                            <a:rPr lang="sk-SK" sz="2000" b="0" i="1" smtClean="0">
                              <a:latin typeface="Cambria Math"/>
                            </a:rPr>
                            <m:t>2</m:t>
                          </m:r>
                          <m:r>
                            <a:rPr lang="sk-SK" sz="20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nor/>
                            </m:rPr>
                            <a:rPr lang="el-GR" sz="2000" i="1"/>
                            <m:t>π</m:t>
                          </m:r>
                        </m:den>
                      </m:f>
                      <m:r>
                        <a:rPr lang="sk-SK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sk-SK" sz="2000" b="0" i="0" smtClean="0">
                          <a:latin typeface="Cambria Math"/>
                          <a:ea typeface="Cambria Math"/>
                        </a:rPr>
                        <m:t>ln</m:t>
                      </m:r>
                      <m:f>
                        <m:fPr>
                          <m:ctrlPr>
                            <a:rPr lang="sk-SK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sk-SK" sz="2000" b="0" i="1" smtClean="0">
                              <a:latin typeface="Cambria Math"/>
                              <a:ea typeface="Cambria Math"/>
                            </a:rPr>
                            <m:t>𝑅</m:t>
                          </m:r>
                        </m:num>
                        <m:den>
                          <m:r>
                            <a:rPr lang="sk-SK" sz="20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sk-SK" sz="2000" i="1" dirty="0"/>
              </a:p>
            </p:txBody>
          </p:sp>
        </mc:Choice>
        <mc:Fallback>
          <p:sp>
            <p:nvSpPr>
              <p:cNvPr id="8" name="BlokText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2759744"/>
                <a:ext cx="1984601" cy="66832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957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71550"/>
            <a:ext cx="8373616" cy="792088"/>
          </a:xfrm>
        </p:spPr>
        <p:txBody>
          <a:bodyPr>
            <a:noAutofit/>
          </a:bodyPr>
          <a:lstStyle/>
          <a:p>
            <a:r>
              <a:rPr lang="sk-SK" sz="3800" dirty="0">
                <a:solidFill>
                  <a:srgbClr val="FFC000"/>
                </a:solidFill>
              </a:rPr>
              <a:t>Vodivosť                                      (</a:t>
            </a:r>
            <a:r>
              <a:rPr lang="sk-SK" sz="3800" dirty="0" err="1">
                <a:solidFill>
                  <a:srgbClr val="FFC000"/>
                </a:solidFill>
              </a:rPr>
              <a:t>konduktancia</a:t>
            </a:r>
            <a:r>
              <a:rPr lang="sk-SK" sz="3800" dirty="0">
                <a:solidFill>
                  <a:srgbClr val="FFC000"/>
                </a:solidFill>
              </a:rPr>
              <a:t> </a:t>
            </a:r>
            <a:r>
              <a:rPr lang="sk-SK" sz="3800" dirty="0" smtClean="0">
                <a:solidFill>
                  <a:srgbClr val="FFC000"/>
                </a:solidFill>
              </a:rPr>
              <a:t>– zvod) </a:t>
            </a:r>
            <a:r>
              <a:rPr lang="sk-SK" sz="3800" dirty="0">
                <a:solidFill>
                  <a:srgbClr val="FFC000"/>
                </a:solidFill>
              </a:rPr>
              <a:t>vonkajších vedení </a:t>
            </a:r>
            <a:endParaRPr lang="en-US" sz="3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9662"/>
            <a:ext cx="8280920" cy="3030984"/>
          </a:xfrm>
        </p:spPr>
        <p:txBody>
          <a:bodyPr>
            <a:noAutofit/>
          </a:bodyPr>
          <a:lstStyle/>
          <a:p>
            <a:r>
              <a:rPr lang="sk-SK" sz="2600" b="1" dirty="0" err="1"/>
              <a:t>Konduktancia</a:t>
            </a:r>
            <a:r>
              <a:rPr lang="sk-SK" sz="2600" b="1" dirty="0"/>
              <a:t> (zvod) </a:t>
            </a:r>
            <a:r>
              <a:rPr lang="sk-SK" sz="2600" i="1" dirty="0"/>
              <a:t>G</a:t>
            </a:r>
            <a:r>
              <a:rPr lang="sk-SK" sz="2600" dirty="0"/>
              <a:t> tvorí reálnu zložku priečnej </a:t>
            </a:r>
            <a:r>
              <a:rPr lang="sk-SK" sz="2600" dirty="0" err="1"/>
              <a:t>admitancie</a:t>
            </a:r>
            <a:r>
              <a:rPr lang="sk-SK" sz="2600" dirty="0"/>
              <a:t>. Spôsobuje straty činného výkonu (tzv. priečne straty), ktoré nezávisia od </a:t>
            </a:r>
            <a:r>
              <a:rPr lang="sk-SK" sz="2600" dirty="0" smtClean="0"/>
              <a:t>zaťaženia, </a:t>
            </a:r>
            <a:r>
              <a:rPr lang="sk-SK" sz="2600" dirty="0"/>
              <a:t>ale hlavne od napätia </a:t>
            </a:r>
            <a:r>
              <a:rPr lang="sk-SK" sz="2600" dirty="0" smtClean="0"/>
              <a:t>   a </a:t>
            </a:r>
            <a:r>
              <a:rPr lang="sk-SK" sz="2600" dirty="0"/>
              <a:t>klimatických podmienok.</a:t>
            </a:r>
          </a:p>
          <a:p>
            <a:r>
              <a:rPr lang="sk-SK" sz="2600" dirty="0" smtClean="0"/>
              <a:t>Tieto straty sa nedajú </a:t>
            </a:r>
            <a:r>
              <a:rPr lang="sk-SK" sz="2600" dirty="0" smtClean="0"/>
              <a:t>vyjadriť </a:t>
            </a:r>
            <a:r>
              <a:rPr lang="sk-SK" sz="2600" dirty="0"/>
              <a:t>presnými matematickými vzorcami – určujú sa meraním. Sú tvorené nedokonalosťou izolantov, povrchovými cestami na izolátoroch a korónou.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1162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71550"/>
            <a:ext cx="8373616" cy="792088"/>
          </a:xfrm>
        </p:spPr>
        <p:txBody>
          <a:bodyPr>
            <a:noAutofit/>
          </a:bodyPr>
          <a:lstStyle/>
          <a:p>
            <a:r>
              <a:rPr lang="sk-SK" sz="3800" dirty="0" smtClean="0">
                <a:solidFill>
                  <a:srgbClr val="FFC000"/>
                </a:solidFill>
              </a:rPr>
              <a:t>Vodivosť                                      (</a:t>
            </a:r>
            <a:r>
              <a:rPr lang="sk-SK" sz="3800" dirty="0" err="1">
                <a:solidFill>
                  <a:srgbClr val="FFC000"/>
                </a:solidFill>
              </a:rPr>
              <a:t>k</a:t>
            </a:r>
            <a:r>
              <a:rPr lang="sk-SK" sz="3800" dirty="0" err="1" smtClean="0">
                <a:solidFill>
                  <a:srgbClr val="FFC000"/>
                </a:solidFill>
              </a:rPr>
              <a:t>onduktancia</a:t>
            </a:r>
            <a:r>
              <a:rPr lang="sk-SK" sz="3800" dirty="0" smtClean="0">
                <a:solidFill>
                  <a:srgbClr val="FFC000"/>
                </a:solidFill>
              </a:rPr>
              <a:t> </a:t>
            </a:r>
            <a:r>
              <a:rPr lang="sk-SK" sz="3800" dirty="0" smtClean="0">
                <a:solidFill>
                  <a:srgbClr val="FFC000"/>
                </a:solidFill>
              </a:rPr>
              <a:t>– zvod) </a:t>
            </a:r>
            <a:r>
              <a:rPr lang="sk-SK" sz="3800" dirty="0" smtClean="0">
                <a:solidFill>
                  <a:srgbClr val="FFC000"/>
                </a:solidFill>
              </a:rPr>
              <a:t>vonkajších vedení </a:t>
            </a:r>
            <a:endParaRPr lang="en-US" sz="3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68919"/>
            <a:ext cx="4392488" cy="1366183"/>
          </a:xfrm>
        </p:spPr>
        <p:txBody>
          <a:bodyPr>
            <a:noAutofit/>
          </a:bodyPr>
          <a:lstStyle/>
          <a:p>
            <a:r>
              <a:rPr lang="sk-SK" sz="2200" b="1" dirty="0" smtClean="0"/>
              <a:t>Zvodom</a:t>
            </a:r>
            <a:r>
              <a:rPr lang="sk-SK" sz="2200" dirty="0" smtClean="0"/>
              <a:t> nazývame prevrátenú hodnotu izolačného odporu vedenia.</a:t>
            </a:r>
          </a:p>
          <a:p>
            <a:endParaRPr lang="sk-SK" sz="2200" dirty="0"/>
          </a:p>
          <a:p>
            <a:endParaRPr lang="sk-SK" sz="2200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79512" y="3035101"/>
            <a:ext cx="4544888" cy="1584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200" dirty="0"/>
              <a:t>Zvodový prúd je vo fáze s napätím, ktorý ho vyvolá t.j. medzi vodičmi od </a:t>
            </a:r>
            <a:r>
              <a:rPr lang="sk-SK" sz="2200" i="1" dirty="0"/>
              <a:t>U</a:t>
            </a:r>
            <a:r>
              <a:rPr lang="sk-SK" sz="2200" i="1" baseline="-25000" dirty="0"/>
              <a:t>S</a:t>
            </a:r>
            <a:r>
              <a:rPr lang="sk-SK" sz="2200" dirty="0"/>
              <a:t> a medzi vodičom a zemou od </a:t>
            </a:r>
            <a:r>
              <a:rPr lang="sk-SK" sz="2200" i="1" dirty="0" smtClean="0"/>
              <a:t>U</a:t>
            </a:r>
            <a:r>
              <a:rPr lang="sk-SK" sz="2200" i="1" baseline="-25000" dirty="0" smtClean="0"/>
              <a:t>f</a:t>
            </a:r>
            <a:r>
              <a:rPr lang="sk-SK" sz="2200" dirty="0" smtClean="0"/>
              <a:t>. </a:t>
            </a:r>
            <a:r>
              <a:rPr lang="sk-SK" sz="2200" dirty="0"/>
              <a:t>Zvodový prúd voči zemi je rovný:</a:t>
            </a:r>
          </a:p>
          <a:p>
            <a:endParaRPr lang="sk-SK" sz="2200" dirty="0" smtClean="0"/>
          </a:p>
          <a:p>
            <a:endParaRPr lang="sk-SK" sz="2200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876800" y="1828925"/>
            <a:ext cx="3943672" cy="15841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200" dirty="0" smtClean="0"/>
              <a:t>Ak má vedenie </a:t>
            </a:r>
            <a:r>
              <a:rPr lang="sk-SK" sz="2200" b="1" dirty="0" err="1" smtClean="0"/>
              <a:t>konduktanciu</a:t>
            </a:r>
            <a:r>
              <a:rPr lang="sk-SK" sz="2200" b="1" dirty="0" smtClean="0"/>
              <a:t> </a:t>
            </a:r>
            <a:r>
              <a:rPr lang="sk-SK" sz="2200" i="1" dirty="0" smtClean="0"/>
              <a:t>G</a:t>
            </a:r>
            <a:r>
              <a:rPr lang="sk-SK" sz="2200" dirty="0" smtClean="0"/>
              <a:t> [</a:t>
            </a:r>
            <a:r>
              <a:rPr lang="sk-SK" sz="2200" dirty="0" smtClean="0"/>
              <a:t>S.km</a:t>
            </a:r>
            <a:r>
              <a:rPr lang="sk-SK" sz="2200" baseline="30000" dirty="0" smtClean="0"/>
              <a:t>-1</a:t>
            </a:r>
            <a:r>
              <a:rPr lang="sk-SK" sz="2200" dirty="0" smtClean="0"/>
              <a:t>], </a:t>
            </a:r>
            <a:r>
              <a:rPr lang="sk-SK" sz="2200" dirty="0" smtClean="0"/>
              <a:t>straty výkonu na jednu fázu a 1 km dĺžky vedenia budú:</a:t>
            </a:r>
            <a:endParaRPr lang="sk-SK" sz="2200" dirty="0"/>
          </a:p>
          <a:p>
            <a:endParaRPr lang="sk-SK" sz="2200" dirty="0" smtClean="0"/>
          </a:p>
          <a:p>
            <a:endParaRPr lang="sk-SK" sz="2200" dirty="0" smtClean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927575" y="3701133"/>
            <a:ext cx="3943672" cy="1489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200" dirty="0" smtClean="0"/>
              <a:t>Na celé </a:t>
            </a:r>
            <a:r>
              <a:rPr lang="sk-SK" sz="2200" dirty="0" smtClean="0"/>
              <a:t>vedenie </a:t>
            </a:r>
            <a:r>
              <a:rPr lang="sk-SK" sz="2200" dirty="0" smtClean="0"/>
              <a:t>– všetky tri fázy:</a:t>
            </a:r>
          </a:p>
          <a:p>
            <a:endParaRPr lang="sk-SK" sz="2200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BlokTextu 3"/>
              <p:cNvSpPr txBox="1"/>
              <p:nvPr/>
            </p:nvSpPr>
            <p:spPr>
              <a:xfrm>
                <a:off x="724706" y="2433993"/>
                <a:ext cx="3096344" cy="612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b="0" i="1" smtClean="0">
                          <a:latin typeface="Cambria Math"/>
                        </a:rPr>
                        <m:t>𝐺</m:t>
                      </m:r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sk-SK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sk-SK" b="0" i="1" baseline="-25000" smtClean="0">
                              <a:latin typeface="Cambria Math"/>
                            </a:rPr>
                            <m:t>𝑖</m:t>
                          </m:r>
                        </m:den>
                      </m:f>
                      <m:r>
                        <a:rPr lang="sk-SK" b="0" i="1" smtClean="0">
                          <a:latin typeface="Cambria Math"/>
                        </a:rPr>
                        <m:t> [</m:t>
                      </m:r>
                      <m:sSup>
                        <m:sSupPr>
                          <m:ctrlPr>
                            <a:rPr lang="sk-SK" b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/>
                              <a:ea typeface="Cambria Math"/>
                            </a:rPr>
                            <m:t>S</m:t>
                          </m:r>
                          <m:r>
                            <a:rPr lang="sk-SK" b="0" i="0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/>
                              <a:ea typeface="Cambria Math"/>
                            </a:rPr>
                            <m:t>km</m:t>
                          </m:r>
                        </m:e>
                        <m:sup>
                          <m:r>
                            <a:rPr lang="sk-SK" b="0" i="0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sk-SK" b="0" i="0" smtClean="0">
                          <a:latin typeface="Cambria Math"/>
                          <a:ea typeface="Cambria Math"/>
                        </a:rPr>
                        <m:t>; </m:t>
                      </m:r>
                      <m:r>
                        <a:rPr lang="el-GR" b="0" i="0" smtClean="0">
                          <a:latin typeface="Cambria Math"/>
                          <a:ea typeface="Cambria Math"/>
                        </a:rPr>
                        <m:t>Ω∙</m:t>
                      </m:r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  <a:ea typeface="Cambria Math"/>
                        </a:rPr>
                        <m:t>km</m:t>
                      </m:r>
                      <m:r>
                        <a:rPr lang="sk-SK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sk-SK" dirty="0"/>
              </a:p>
            </p:txBody>
          </p:sp>
        </mc:Choice>
        <mc:Fallback>
          <p:sp>
            <p:nvSpPr>
              <p:cNvPr id="4" name="BlokText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06" y="2433993"/>
                <a:ext cx="3096344" cy="61209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BlokTextu 14"/>
              <p:cNvSpPr txBox="1"/>
              <p:nvPr/>
            </p:nvSpPr>
            <p:spPr>
              <a:xfrm>
                <a:off x="187360" y="4434985"/>
                <a:ext cx="4537040" cy="618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b="0" i="1" smtClean="0">
                          <a:latin typeface="Cambria Math"/>
                        </a:rPr>
                        <m:t>𝐼</m:t>
                      </m:r>
                      <m:r>
                        <a:rPr lang="sk-SK" b="0" i="1" baseline="-25000" smtClean="0">
                          <a:latin typeface="Cambria Math"/>
                        </a:rPr>
                        <m:t>𝐺</m:t>
                      </m:r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b="0" i="1" smtClean="0">
                              <a:latin typeface="Cambria Math"/>
                            </a:rPr>
                            <m:t>𝑈</m:t>
                          </m:r>
                          <m:r>
                            <a:rPr lang="sk-SK" b="0" i="1" baseline="-25000" smtClean="0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sk-SK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sk-SK" b="0" i="1" baseline="-25000" smtClean="0">
                              <a:latin typeface="Cambria Math"/>
                            </a:rPr>
                            <m:t>𝑖</m:t>
                          </m:r>
                        </m:den>
                      </m:f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r>
                        <a:rPr lang="sk-SK" b="0" i="1" smtClean="0">
                          <a:latin typeface="Cambria Math"/>
                        </a:rPr>
                        <m:t>𝑈𝑓</m:t>
                      </m:r>
                      <m:r>
                        <a:rPr lang="sk-SK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sk-SK" b="0" i="1" smtClean="0">
                          <a:latin typeface="Cambria Math"/>
                          <a:ea typeface="Cambria Math"/>
                        </a:rPr>
                        <m:t>𝐺</m:t>
                      </m:r>
                      <m:r>
                        <a:rPr lang="sk-SK" b="0" i="1" smtClean="0">
                          <a:latin typeface="Cambria Math"/>
                        </a:rPr>
                        <m:t>   [</m:t>
                      </m:r>
                      <m:sSup>
                        <m:sSupPr>
                          <m:ctrlPr>
                            <a:rPr lang="sk-SK" b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/>
                              <a:ea typeface="Cambria Math"/>
                            </a:rPr>
                            <m:t>A</m:t>
                          </m:r>
                          <m:r>
                            <a:rPr lang="sk-SK" b="0" i="0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/>
                              <a:ea typeface="Cambria Math"/>
                            </a:rPr>
                            <m:t>km</m:t>
                          </m:r>
                        </m:e>
                        <m:sup>
                          <m:r>
                            <a:rPr lang="sk-SK" b="0" i="0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sk-SK" b="0" i="0" smtClean="0">
                          <a:latin typeface="Cambria Math"/>
                          <a:ea typeface="Cambria Math"/>
                        </a:rPr>
                        <m:t>;</m:t>
                      </m:r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  <a:ea typeface="Cambria Math"/>
                        </a:rPr>
                        <m:t>V</m:t>
                      </m:r>
                      <m:r>
                        <a:rPr lang="sk-SK" b="0" i="0" smtClean="0">
                          <a:latin typeface="Cambria Math"/>
                          <a:ea typeface="Cambria Math"/>
                        </a:rPr>
                        <m:t>;</m:t>
                      </m:r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  <a:ea typeface="Cambria Math"/>
                        </a:rPr>
                        <m:t>S</m:t>
                      </m:r>
                      <m:r>
                        <a:rPr lang="el-GR" b="0" i="0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sk-SK" b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/>
                              <a:ea typeface="Cambria Math"/>
                            </a:rPr>
                            <m:t>km</m:t>
                          </m:r>
                        </m:e>
                        <m:sup>
                          <m:r>
                            <a:rPr lang="sk-SK" b="0" i="0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sk-SK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sk-SK" dirty="0"/>
              </a:p>
            </p:txBody>
          </p:sp>
        </mc:Choice>
        <mc:Fallback>
          <p:sp>
            <p:nvSpPr>
              <p:cNvPr id="15" name="BlokText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0" y="4434985"/>
                <a:ext cx="4537040" cy="61824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BlokTextu 4"/>
              <p:cNvSpPr txBox="1"/>
              <p:nvPr/>
            </p:nvSpPr>
            <p:spPr>
              <a:xfrm>
                <a:off x="4955434" y="2895951"/>
                <a:ext cx="4513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/>
                      </a:rPr>
                      <m:t>Δ</m:t>
                    </m:r>
                    <m:r>
                      <a:rPr lang="sk-SK" b="0" i="1" smtClean="0">
                        <a:latin typeface="Cambria Math"/>
                      </a:rPr>
                      <m:t>𝑃</m:t>
                    </m:r>
                    <m:r>
                      <a:rPr lang="sk-SK" b="0" i="1" baseline="-25000" smtClean="0">
                        <a:latin typeface="Cambria Math"/>
                      </a:rPr>
                      <m:t>𝐺</m:t>
                    </m:r>
                    <m:r>
                      <a:rPr lang="sk-SK" b="0" i="1" smtClean="0">
                        <a:latin typeface="Cambria Math"/>
                      </a:rPr>
                      <m:t>=</m:t>
                    </m:r>
                    <m:r>
                      <a:rPr lang="sk-SK" b="0" i="1" smtClean="0">
                        <a:latin typeface="Cambria Math"/>
                      </a:rPr>
                      <m:t>𝑈𝑓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𝐼𝐺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𝑈𝑓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𝑈𝑓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= </m:t>
                    </m:r>
                    <m:sSup>
                      <m:sSupPr>
                        <m:ctrlPr>
                          <a:rPr lang="sk-SK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sk-SK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  <m:r>
                          <a:rPr lang="sk-SK" b="0" i="1" baseline="-25000" smtClean="0">
                            <a:latin typeface="Cambria Math"/>
                            <a:ea typeface="Cambria Math"/>
                          </a:rPr>
                          <m:t>𝑓</m:t>
                        </m:r>
                      </m:e>
                      <m:sup>
                        <m:r>
                          <a:rPr lang="sk-SK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sk-SK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k-SK" b="0" i="1" smtClean="0">
                        <a:latin typeface="Cambria Math"/>
                        <a:ea typeface="Cambria Math"/>
                      </a:rPr>
                      <m:t>𝐺</m:t>
                    </m:r>
                  </m:oMath>
                </a14:m>
                <a:r>
                  <a:rPr lang="sk-SK" dirty="0" smtClean="0"/>
                  <a:t> </a:t>
                </a:r>
                <a:endParaRPr lang="sk-SK" dirty="0"/>
              </a:p>
            </p:txBody>
          </p:sp>
        </mc:Choice>
        <mc:Fallback>
          <p:sp>
            <p:nvSpPr>
              <p:cNvPr id="5" name="BlokTextu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434" y="2895951"/>
                <a:ext cx="4513109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BlokTextu 6"/>
              <p:cNvSpPr txBox="1"/>
              <p:nvPr/>
            </p:nvSpPr>
            <p:spPr>
              <a:xfrm>
                <a:off x="4876800" y="3331801"/>
                <a:ext cx="39436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b="0" i="1" smtClean="0">
                          <a:latin typeface="Cambria Math"/>
                        </a:rPr>
                        <m:t>[</m:t>
                      </m:r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</a:rPr>
                        <m:t>W</m:t>
                      </m:r>
                      <m:r>
                        <a:rPr lang="sk-SK" b="0" i="0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sk-SK" b="0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b="0" i="0" smtClean="0">
                              <a:latin typeface="Cambria Math"/>
                              <a:ea typeface="Cambria Math"/>
                            </a:rPr>
                            <m:t>km</m:t>
                          </m:r>
                        </m:e>
                        <m:sup>
                          <m:r>
                            <a:rPr lang="sk-SK" b="0" i="0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sk-SK" b="0" i="0" smtClean="0">
                          <a:latin typeface="Cambria Math"/>
                          <a:ea typeface="Cambria Math"/>
                        </a:rPr>
                        <m:t>;</m:t>
                      </m:r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  <a:ea typeface="Cambria Math"/>
                        </a:rPr>
                        <m:t>V</m:t>
                      </m:r>
                      <m:r>
                        <a:rPr lang="sk-SK" b="0" i="0" smtClean="0">
                          <a:latin typeface="Cambria Math"/>
                          <a:ea typeface="Cambria Math"/>
                        </a:rPr>
                        <m:t>;</m:t>
                      </m:r>
                      <m:r>
                        <m:rPr>
                          <m:sty m:val="p"/>
                        </m:rPr>
                        <a:rPr lang="sk-SK" b="0" i="0" smtClean="0">
                          <a:latin typeface="Cambria Math"/>
                          <a:ea typeface="Cambria Math"/>
                        </a:rPr>
                        <m:t>S</m:t>
                      </m:r>
                      <m:r>
                        <a:rPr lang="sk-SK" b="0" i="0" smtClean="0">
                          <a:latin typeface="Cambria Math"/>
                          <a:ea typeface="Cambria Math"/>
                        </a:rPr>
                        <m:t>∙</m:t>
                      </m:r>
                      <m:sSup>
                        <m:sSupPr>
                          <m:ctrlPr>
                            <a:rPr lang="sk-SK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sk-SK" i="0">
                              <a:latin typeface="Cambria Math"/>
                              <a:ea typeface="Cambria Math"/>
                            </a:rPr>
                            <m:t>km</m:t>
                          </m:r>
                        </m:e>
                        <m:sup>
                          <m:r>
                            <a:rPr lang="sk-SK" i="0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  <m:r>
                        <a:rPr lang="sk-SK" b="0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sk-SK" dirty="0"/>
              </a:p>
            </p:txBody>
          </p:sp>
        </mc:Choice>
        <mc:Fallback>
          <p:sp>
            <p:nvSpPr>
              <p:cNvPr id="7" name="BlokText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3331801"/>
                <a:ext cx="3943672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BlokTextu 9"/>
              <p:cNvSpPr txBox="1"/>
              <p:nvPr/>
            </p:nvSpPr>
            <p:spPr>
              <a:xfrm>
                <a:off x="5220072" y="4076513"/>
                <a:ext cx="3240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dirty="0">
                          <a:latin typeface="Cambria Math"/>
                        </a:rPr>
                        <m:t>Δ</m:t>
                      </m:r>
                      <m:r>
                        <m:rPr>
                          <m:nor/>
                        </m:rPr>
                        <a:rPr lang="sk-SK" i="1" dirty="0">
                          <a:latin typeface="Cambria Math"/>
                        </a:rPr>
                        <m:t>P</m:t>
                      </m:r>
                      <m:r>
                        <m:rPr>
                          <m:nor/>
                        </m:rPr>
                        <a:rPr lang="sk-SK" i="1" baseline="-25000" dirty="0">
                          <a:latin typeface="Cambria Math"/>
                        </a:rPr>
                        <m:t>G</m:t>
                      </m:r>
                      <m:r>
                        <m:rPr>
                          <m:nor/>
                        </m:rPr>
                        <a:rPr lang="sk-SK" b="0" i="1" baseline="-25000" dirty="0" smtClean="0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sk-SK" i="1" dirty="0">
                          <a:latin typeface="Cambria Math"/>
                        </a:rPr>
                        <m:t>=</m:t>
                      </m:r>
                      <m:r>
                        <m:rPr>
                          <m:nor/>
                        </m:rPr>
                        <a:rPr lang="sk-SK" b="0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nor/>
                        </m:rPr>
                        <a:rPr lang="sk-SK" i="1" dirty="0">
                          <a:latin typeface="Cambria Math"/>
                        </a:rPr>
                        <m:t>3</m:t>
                      </m:r>
                      <m:r>
                        <a:rPr lang="sk-SK" i="1" dirty="0">
                          <a:latin typeface="Cambria Math"/>
                        </a:rPr>
                        <m:t>∙</m:t>
                      </m:r>
                      <m:r>
                        <a:rPr lang="sk-SK" i="1" dirty="0">
                          <a:latin typeface="Cambria Math"/>
                        </a:rPr>
                        <m:t>𝑈𝑓</m:t>
                      </m:r>
                      <m:r>
                        <a:rPr lang="sk-SK" i="1" baseline="30000" dirty="0">
                          <a:latin typeface="Cambria Math"/>
                        </a:rPr>
                        <m:t>2</m:t>
                      </m:r>
                      <m:r>
                        <a:rPr lang="sk-SK" i="1" dirty="0">
                          <a:latin typeface="Cambria Math"/>
                        </a:rPr>
                        <m:t>∙</m:t>
                      </m:r>
                      <m:r>
                        <a:rPr lang="sk-SK" i="1" dirty="0">
                          <a:latin typeface="Cambria Math"/>
                        </a:rPr>
                        <m:t>𝐺</m:t>
                      </m:r>
                      <m:r>
                        <a:rPr lang="sk-SK" i="1" dirty="0">
                          <a:latin typeface="Cambria Math"/>
                        </a:rPr>
                        <m:t>=</m:t>
                      </m:r>
                      <m:r>
                        <a:rPr lang="sk-SK" i="1" dirty="0">
                          <a:latin typeface="Cambria Math"/>
                        </a:rPr>
                        <m:t>𝑈𝑠</m:t>
                      </m:r>
                      <m:r>
                        <a:rPr lang="sk-SK" i="1" baseline="30000" dirty="0">
                          <a:latin typeface="Cambria Math"/>
                        </a:rPr>
                        <m:t>2</m:t>
                      </m:r>
                      <m:r>
                        <a:rPr lang="sk-SK" i="1" dirty="0">
                          <a:latin typeface="Cambria Math"/>
                        </a:rPr>
                        <m:t>∙</m:t>
                      </m:r>
                      <m:r>
                        <a:rPr lang="sk-SK" i="1" dirty="0">
                          <a:latin typeface="Cambria Math"/>
                        </a:rPr>
                        <m:t>𝐺</m:t>
                      </m:r>
                    </m:oMath>
                  </m:oMathPara>
                </a14:m>
                <a:endParaRPr lang="sk-SK" i="1" dirty="0">
                  <a:latin typeface="Cambria Math"/>
                </a:endParaRPr>
              </a:p>
            </p:txBody>
          </p:sp>
        </mc:Choice>
        <mc:Fallback>
          <p:sp>
            <p:nvSpPr>
              <p:cNvPr id="10" name="BlokTextu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4076513"/>
                <a:ext cx="3240360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BlokTextu 10"/>
              <p:cNvSpPr txBox="1"/>
              <p:nvPr/>
            </p:nvSpPr>
            <p:spPr>
              <a:xfrm>
                <a:off x="5158370" y="4559442"/>
                <a:ext cx="34820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k-SK" dirty="0" smtClean="0"/>
                  <a:t>[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b="0" i="0" smtClean="0">
                        <a:latin typeface="Cambria Math"/>
                      </a:rPr>
                      <m:t>W</m:t>
                    </m:r>
                    <m:r>
                      <a:rPr lang="sk-SK" b="0" i="0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sk-SK" b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b="0" i="0" smtClean="0">
                            <a:latin typeface="Cambria Math"/>
                            <a:ea typeface="Cambria Math"/>
                          </a:rPr>
                          <m:t>km</m:t>
                        </m:r>
                      </m:e>
                      <m:sup>
                        <m:r>
                          <a:rPr lang="sk-SK" b="0" i="0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sk-SK" b="0" i="0" smtClean="0">
                        <a:latin typeface="Cambria Math"/>
                        <a:ea typeface="Cambria Math"/>
                      </a:rPr>
                      <m:t>;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/>
                        <a:ea typeface="Cambria Math"/>
                      </a:rPr>
                      <m:t>V</m:t>
                    </m:r>
                    <m:r>
                      <a:rPr lang="sk-SK" b="0" i="0" smtClean="0">
                        <a:latin typeface="Cambria Math"/>
                        <a:ea typeface="Cambria Math"/>
                      </a:rPr>
                      <m:t>;</m:t>
                    </m:r>
                    <m:r>
                      <m:rPr>
                        <m:sty m:val="p"/>
                      </m:rPr>
                      <a:rPr lang="sk-SK" b="0" i="0" smtClean="0">
                        <a:latin typeface="Cambria Math"/>
                        <a:ea typeface="Cambria Math"/>
                      </a:rPr>
                      <m:t>S</m:t>
                    </m:r>
                    <m:r>
                      <a:rPr lang="sk-SK" b="0" i="0" smtClean="0">
                        <a:latin typeface="Cambria Math"/>
                        <a:ea typeface="Cambria Math"/>
                      </a:rPr>
                      <m:t>∙</m:t>
                    </m:r>
                    <m:sSup>
                      <m:sSupPr>
                        <m:ctrlPr>
                          <a:rPr lang="sk-SK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sk-SK" i="0">
                            <a:latin typeface="Cambria Math"/>
                            <a:ea typeface="Cambria Math"/>
                          </a:rPr>
                          <m:t>km</m:t>
                        </m:r>
                      </m:e>
                      <m:sup>
                        <m:r>
                          <a:rPr lang="sk-SK" i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sk-SK" dirty="0" smtClean="0"/>
                  <a:t>]</a:t>
                </a:r>
                <a:endParaRPr lang="sk-SK" dirty="0"/>
              </a:p>
            </p:txBody>
          </p:sp>
        </mc:Choice>
        <mc:Fallback>
          <p:sp>
            <p:nvSpPr>
              <p:cNvPr id="11" name="BlokText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8370" y="4559442"/>
                <a:ext cx="3482082" cy="369332"/>
              </a:xfrm>
              <a:prstGeom prst="rect">
                <a:avLst/>
              </a:prstGeom>
              <a:blipFill rotWithShape="0">
                <a:blip r:embed="rId7"/>
                <a:stretch>
                  <a:fillRect t="-9836" b="-2459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477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71550"/>
            <a:ext cx="8373616" cy="792088"/>
          </a:xfrm>
        </p:spPr>
        <p:txBody>
          <a:bodyPr>
            <a:noAutofit/>
          </a:bodyPr>
          <a:lstStyle/>
          <a:p>
            <a:r>
              <a:rPr lang="sk-SK" sz="3800" dirty="0" smtClean="0">
                <a:solidFill>
                  <a:srgbClr val="FFC000"/>
                </a:solidFill>
              </a:rPr>
              <a:t>Kapacita                                      (</a:t>
            </a:r>
            <a:r>
              <a:rPr lang="sk-SK" sz="3800" dirty="0" err="1" smtClean="0">
                <a:solidFill>
                  <a:srgbClr val="FFC000"/>
                </a:solidFill>
              </a:rPr>
              <a:t>susceptancia</a:t>
            </a:r>
            <a:r>
              <a:rPr lang="sk-SK" sz="3800" dirty="0" smtClean="0">
                <a:solidFill>
                  <a:srgbClr val="FFC000"/>
                </a:solidFill>
              </a:rPr>
              <a:t>) vonkajších vedení </a:t>
            </a:r>
            <a:endParaRPr lang="en-US" sz="3800" dirty="0">
              <a:solidFill>
                <a:srgbClr val="FFC000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251520" y="1779662"/>
            <a:ext cx="8640960" cy="3030984"/>
          </a:xfrm>
        </p:spPr>
        <p:txBody>
          <a:bodyPr>
            <a:normAutofit/>
          </a:bodyPr>
          <a:lstStyle/>
          <a:p>
            <a:r>
              <a:rPr lang="sk-SK" sz="2800" b="1" dirty="0" smtClean="0"/>
              <a:t>Kapacitná </a:t>
            </a:r>
            <a:r>
              <a:rPr lang="sk-SK" sz="2800" b="1" dirty="0" err="1" smtClean="0"/>
              <a:t>susceptancia</a:t>
            </a:r>
            <a:r>
              <a:rPr lang="sk-SK" sz="2800" b="1" dirty="0" smtClean="0"/>
              <a:t> </a:t>
            </a:r>
            <a:r>
              <a:rPr lang="sk-SK" sz="2800" i="1" dirty="0" smtClean="0"/>
              <a:t>B</a:t>
            </a:r>
            <a:r>
              <a:rPr lang="sk-SK" sz="2800" b="1" dirty="0" smtClean="0"/>
              <a:t> </a:t>
            </a:r>
            <a:r>
              <a:rPr lang="sk-SK" sz="2800" dirty="0" smtClean="0"/>
              <a:t>tvorí imaginárnu zložku priečnej </a:t>
            </a:r>
            <a:r>
              <a:rPr lang="sk-SK" sz="2800" dirty="0" err="1" smtClean="0"/>
              <a:t>admitancie</a:t>
            </a:r>
            <a:r>
              <a:rPr lang="sk-SK" sz="2800" dirty="0" smtClean="0"/>
              <a:t>. </a:t>
            </a:r>
          </a:p>
          <a:p>
            <a:r>
              <a:rPr lang="sk-SK" sz="2800" dirty="0" smtClean="0"/>
              <a:t>Dve elektródy, ktoré majú </a:t>
            </a:r>
            <a:r>
              <a:rPr lang="sk-SK" sz="2800" dirty="0" smtClean="0"/>
              <a:t>rôzne elektrické napätie </a:t>
            </a:r>
            <a:r>
              <a:rPr lang="sk-SK" sz="2800" dirty="0" smtClean="0"/>
              <a:t>a sú oddelené dielektrikom, tvoria kondenzátor. </a:t>
            </a:r>
          </a:p>
          <a:p>
            <a:r>
              <a:rPr lang="sk-SK" sz="2800" dirty="0" smtClean="0"/>
              <a:t>V prípade elektrického vedenia sú elektródami jednak vodiče medzi sebou a jednak medzi vodičmi a zemou. 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05162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05978"/>
            <a:ext cx="6419056" cy="997620"/>
          </a:xfrm>
        </p:spPr>
        <p:txBody>
          <a:bodyPr>
            <a:noAutofit/>
          </a:bodyPr>
          <a:lstStyle/>
          <a:p>
            <a:r>
              <a:rPr lang="sk-SK" sz="3200" dirty="0">
                <a:solidFill>
                  <a:srgbClr val="FFC000"/>
                </a:solidFill>
              </a:rPr>
              <a:t>Na základe predchádzajúcich tvrdení </a:t>
            </a:r>
            <a:r>
              <a:rPr lang="sk-SK" sz="3200" dirty="0" smtClean="0">
                <a:solidFill>
                  <a:srgbClr val="FFC000"/>
                </a:solidFill>
              </a:rPr>
              <a:t>poznáme: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1275606"/>
            <a:ext cx="6984776" cy="3394472"/>
          </a:xfrm>
        </p:spPr>
        <p:txBody>
          <a:bodyPr>
            <a:normAutofit/>
          </a:bodyPr>
          <a:lstStyle/>
          <a:p>
            <a:r>
              <a:rPr lang="sk-SK" sz="2600" dirty="0" smtClean="0"/>
              <a:t>Kapacitu </a:t>
            </a:r>
            <a:r>
              <a:rPr lang="sk-SK" sz="2600" dirty="0"/>
              <a:t>medzi vodičmi (vzájomná – </a:t>
            </a:r>
            <a:r>
              <a:rPr lang="sk-SK" sz="2600" i="1" dirty="0"/>
              <a:t>C</a:t>
            </a:r>
            <a:r>
              <a:rPr lang="sk-SK" sz="2600" i="1" dirty="0" smtClean="0"/>
              <a:t>´</a:t>
            </a:r>
            <a:r>
              <a:rPr lang="sk-SK" sz="2600" dirty="0" smtClean="0"/>
              <a:t>)</a:t>
            </a:r>
          </a:p>
          <a:p>
            <a:endParaRPr lang="sk-SK" sz="2600" dirty="0"/>
          </a:p>
          <a:p>
            <a:pPr>
              <a:spcBef>
                <a:spcPts val="2000"/>
              </a:spcBef>
            </a:pPr>
            <a:r>
              <a:rPr lang="sk-SK" sz="2600" dirty="0" smtClean="0"/>
              <a:t>Kapacitu medzi </a:t>
            </a:r>
            <a:r>
              <a:rPr lang="sk-SK" sz="2600" dirty="0"/>
              <a:t>vodičmi a zemou (čiastočná </a:t>
            </a:r>
            <a:r>
              <a:rPr lang="sk-SK" sz="2600" dirty="0" smtClean="0"/>
              <a:t>– </a:t>
            </a:r>
            <a:r>
              <a:rPr lang="sk-SK" sz="2600" i="1" dirty="0" smtClean="0"/>
              <a:t>C</a:t>
            </a:r>
            <a:r>
              <a:rPr lang="sk-SK" sz="2600" dirty="0" smtClean="0"/>
              <a:t>)</a:t>
            </a:r>
            <a:endParaRPr lang="sk-SK" sz="2600" dirty="0" smtClean="0"/>
          </a:p>
          <a:p>
            <a:endParaRPr lang="sk-SK" sz="2600" dirty="0" smtClean="0"/>
          </a:p>
          <a:p>
            <a:pPr>
              <a:spcBef>
                <a:spcPts val="1800"/>
              </a:spcBef>
            </a:pPr>
            <a:r>
              <a:rPr lang="sk-SK" sz="2600" dirty="0" smtClean="0"/>
              <a:t>Prevádzkovú kapacitu </a:t>
            </a:r>
            <a:r>
              <a:rPr lang="sk-SK" sz="2600" dirty="0"/>
              <a:t>(celková – </a:t>
            </a:r>
            <a:r>
              <a:rPr lang="sk-SK" sz="2600" i="1" dirty="0"/>
              <a:t>C</a:t>
            </a:r>
            <a:r>
              <a:rPr lang="sk-SK" sz="2600" i="1" baseline="-25000" dirty="0"/>
              <a:t>1</a:t>
            </a:r>
            <a:r>
              <a:rPr lang="sk-SK" sz="2600" dirty="0"/>
              <a:t>)</a:t>
            </a:r>
          </a:p>
          <a:p>
            <a:endParaRPr lang="sk-SK" dirty="0" smtClean="0"/>
          </a:p>
          <a:p>
            <a:endParaRPr lang="sk-SK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BlokTextu 6"/>
              <p:cNvSpPr txBox="1"/>
              <p:nvPr/>
            </p:nvSpPr>
            <p:spPr>
              <a:xfrm>
                <a:off x="2712896" y="1720072"/>
                <a:ext cx="3059832" cy="727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000" b="0" i="1" smtClean="0">
                          <a:latin typeface="Cambria Math"/>
                        </a:rPr>
                        <m:t>𝐶</m:t>
                      </m:r>
                      <m:r>
                        <m:rPr>
                          <m:nor/>
                        </m:rPr>
                        <a:rPr lang="sk-SK" sz="2000" i="1" dirty="0"/>
                        <m:t>´</m:t>
                      </m:r>
                      <m:r>
                        <m:rPr>
                          <m:nor/>
                        </m:rPr>
                        <a:rPr lang="sk-SK" sz="2000" b="0" i="1" dirty="0" smtClean="0"/>
                        <m:t>=</m:t>
                      </m:r>
                      <m:f>
                        <m:fPr>
                          <m:ctrlPr>
                            <a:rPr lang="sk-SK" sz="20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m:rPr>
                              <m:nor/>
                            </m:rPr>
                            <a:rPr lang="sk-SK" sz="2000" i="1" dirty="0"/>
                            <m:t>´</m:t>
                          </m:r>
                        </m:num>
                        <m:den>
                          <m:r>
                            <a:rPr lang="sk-SK" sz="2000" b="0" i="1" dirty="0" smtClean="0">
                              <a:latin typeface="Cambria Math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a:rPr lang="sk-SK" sz="20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m:rPr>
                              <m:nor/>
                            </m:rPr>
                            <a:rPr lang="sk-SK" sz="2000" i="1" dirty="0"/>
                            <m:t>´</m:t>
                          </m:r>
                          <m:r>
                            <a:rPr lang="sk-SK" sz="2000" b="0" i="1" dirty="0" smtClean="0">
                              <a:latin typeface="Cambria Math"/>
                            </a:rPr>
                            <m:t>)</m:t>
                          </m:r>
                          <m:r>
                            <a:rPr lang="sk-SK" sz="2000" b="0" i="1" dirty="0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sk-SK" sz="2000" b="0" i="1" dirty="0" smtClean="0">
                              <a:latin typeface="Cambria Math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a:rPr lang="sk-SK" sz="2000" b="0" i="1" smtClean="0">
                              <a:latin typeface="Cambria Math"/>
                            </a:rPr>
                            <m:t>+2</m:t>
                          </m:r>
                          <m:r>
                            <a:rPr lang="sk-SK" sz="2000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m:rPr>
                              <m:nor/>
                            </m:rPr>
                            <a:rPr lang="sk-SK" sz="2000" i="1" dirty="0"/>
                            <m:t>´</m:t>
                          </m:r>
                          <m:r>
                            <a:rPr lang="sk-SK" sz="2000" b="0" i="1" dirty="0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sk-SK" sz="2000" i="1" dirty="0"/>
              </a:p>
            </p:txBody>
          </p:sp>
        </mc:Choice>
        <mc:Fallback xmlns="">
          <p:sp>
            <p:nvSpPr>
              <p:cNvPr id="7" name="BlokTextu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2896" y="1720072"/>
                <a:ext cx="3059832" cy="72776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BlokTextu 7"/>
              <p:cNvSpPr txBox="1"/>
              <p:nvPr/>
            </p:nvSpPr>
            <p:spPr>
              <a:xfrm>
                <a:off x="2555776" y="2882001"/>
                <a:ext cx="2110218" cy="6756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000" b="0" i="1" smtClean="0">
                          <a:latin typeface="Cambria Math"/>
                        </a:rPr>
                        <m:t>𝐶</m:t>
                      </m:r>
                      <m:r>
                        <a:rPr lang="sk-SK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a:rPr lang="sk-SK" sz="2000" b="0" i="1" smtClean="0">
                              <a:latin typeface="Cambria Math"/>
                            </a:rPr>
                            <m:t>+2</m:t>
                          </m:r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m:rPr>
                              <m:nor/>
                            </m:rPr>
                            <a:rPr lang="sk-SK" sz="2000" i="1" dirty="0"/>
                            <m:t>´</m:t>
                          </m:r>
                        </m:den>
                      </m:f>
                    </m:oMath>
                  </m:oMathPara>
                </a14:m>
                <a:endParaRPr lang="sk-SK" sz="2000" dirty="0"/>
              </a:p>
            </p:txBody>
          </p:sp>
        </mc:Choice>
        <mc:Fallback>
          <p:sp>
            <p:nvSpPr>
              <p:cNvPr id="8" name="BlokText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2882001"/>
                <a:ext cx="2110218" cy="67569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BlokTextu 8"/>
              <p:cNvSpPr txBox="1"/>
              <p:nvPr/>
            </p:nvSpPr>
            <p:spPr>
              <a:xfrm>
                <a:off x="2712896" y="4014937"/>
                <a:ext cx="2880320" cy="670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sz="2000" b="0" i="1" smtClean="0">
                          <a:latin typeface="Cambria Math"/>
                        </a:rPr>
                        <m:t>𝐶</m:t>
                      </m:r>
                      <m:r>
                        <a:rPr lang="sk-SK" sz="2000" b="0" i="1" baseline="-25000" smtClean="0">
                          <a:latin typeface="Cambria Math"/>
                        </a:rPr>
                        <m:t>1</m:t>
                      </m:r>
                      <m:r>
                        <a:rPr lang="sk-SK" sz="2000" b="0" i="1" smtClean="0">
                          <a:latin typeface="Cambria Math"/>
                        </a:rPr>
                        <m:t>=</m:t>
                      </m:r>
                      <m:r>
                        <a:rPr lang="sk-SK" sz="2000" b="0" i="1" smtClean="0">
                          <a:latin typeface="Cambria Math"/>
                        </a:rPr>
                        <m:t>𝐶</m:t>
                      </m:r>
                      <m:r>
                        <a:rPr lang="sk-SK" sz="2000" b="0" i="1" smtClean="0">
                          <a:latin typeface="Cambria Math"/>
                        </a:rPr>
                        <m:t>+3∙</m:t>
                      </m:r>
                      <m:r>
                        <a:rPr lang="sk-SK" sz="2000" b="0" i="1" smtClean="0">
                          <a:latin typeface="Cambria Math"/>
                          <a:ea typeface="Cambria Math"/>
                        </a:rPr>
                        <m:t>𝐶</m:t>
                      </m:r>
                      <m:r>
                        <m:rPr>
                          <m:nor/>
                        </m:rPr>
                        <a:rPr lang="sk-SK" sz="2000" i="1" dirty="0"/>
                        <m:t>´</m:t>
                      </m:r>
                      <m:r>
                        <m:rPr>
                          <m:nor/>
                        </m:rPr>
                        <a:rPr lang="sk-SK" sz="2000" b="0" i="1" dirty="0" smtClean="0"/>
                        <m:t>=</m:t>
                      </m:r>
                      <m:f>
                        <m:fPr>
                          <m:ctrlPr>
                            <a:rPr lang="sk-SK" sz="20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k-SK" sz="2000" b="0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a:rPr lang="sk-SK" sz="20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l-GR" sz="2000" i="1"/>
                            <m:t>δ</m:t>
                          </m:r>
                          <m:r>
                            <m:rPr>
                              <m:nor/>
                            </m:rPr>
                            <a:rPr lang="sk-SK" sz="2000" i="1" dirty="0"/>
                            <m:t>´</m:t>
                          </m:r>
                        </m:den>
                      </m:f>
                    </m:oMath>
                  </m:oMathPara>
                </a14:m>
                <a:endParaRPr lang="sk-SK" sz="2000" dirty="0"/>
              </a:p>
            </p:txBody>
          </p:sp>
        </mc:Choice>
        <mc:Fallback>
          <p:sp>
            <p:nvSpPr>
              <p:cNvPr id="9" name="BlokTextu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2896" y="4014937"/>
                <a:ext cx="2880320" cy="67088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96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195486"/>
            <a:ext cx="6912768" cy="997620"/>
          </a:xfrm>
        </p:spPr>
        <p:txBody>
          <a:bodyPr>
            <a:noAutofit/>
          </a:bodyPr>
          <a:lstStyle/>
          <a:p>
            <a:r>
              <a:rPr lang="sk-SK" sz="2800" dirty="0">
                <a:solidFill>
                  <a:srgbClr val="FFC000"/>
                </a:solidFill>
              </a:rPr>
              <a:t>Pre výpočty je najjednoduchšia </a:t>
            </a:r>
            <a:r>
              <a:rPr lang="sk-SK" sz="2800" dirty="0" err="1">
                <a:solidFill>
                  <a:srgbClr val="FFC000"/>
                </a:solidFill>
              </a:rPr>
              <a:t>Rudenbergova</a:t>
            </a:r>
            <a:r>
              <a:rPr lang="sk-SK" sz="2800" dirty="0">
                <a:solidFill>
                  <a:srgbClr val="FFC000"/>
                </a:solidFill>
              </a:rPr>
              <a:t> koncepcia, ktorá </a:t>
            </a:r>
            <a:r>
              <a:rPr lang="sk-SK" sz="2800" dirty="0" smtClean="0">
                <a:solidFill>
                  <a:srgbClr val="FFC000"/>
                </a:solidFill>
              </a:rPr>
              <a:t>vychádza </a:t>
            </a:r>
            <a:r>
              <a:rPr lang="sk-SK" sz="2800" dirty="0">
                <a:solidFill>
                  <a:srgbClr val="FFC000"/>
                </a:solidFill>
              </a:rPr>
              <a:t>z nasledovných </a:t>
            </a:r>
            <a:r>
              <a:rPr lang="sk-SK" sz="2800" dirty="0" smtClean="0">
                <a:solidFill>
                  <a:srgbClr val="FFC000"/>
                </a:solidFill>
              </a:rPr>
              <a:t>predpokladov: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1720" y="1451095"/>
            <a:ext cx="6984776" cy="3394472"/>
          </a:xfrm>
        </p:spPr>
        <p:txBody>
          <a:bodyPr>
            <a:normAutofit fontScale="85000" lnSpcReduction="20000"/>
          </a:bodyPr>
          <a:lstStyle/>
          <a:p>
            <a:r>
              <a:rPr lang="sk-SK" dirty="0" err="1" smtClean="0"/>
              <a:t>Rezistivita</a:t>
            </a:r>
            <a:r>
              <a:rPr lang="sk-SK" dirty="0" smtClean="0"/>
              <a:t> zeme je konštantná, má nekonečnú hodnotu</a:t>
            </a:r>
          </a:p>
          <a:p>
            <a:r>
              <a:rPr lang="sk-SK" dirty="0" smtClean="0"/>
              <a:t>Skutočné usporiadanie zeme a vodiča vo výške „</a:t>
            </a:r>
            <a:r>
              <a:rPr lang="sk-SK" i="1" dirty="0" smtClean="0"/>
              <a:t>h</a:t>
            </a:r>
            <a:r>
              <a:rPr lang="sk-SK" dirty="0" smtClean="0"/>
              <a:t>“ nad zemou sa nahradzuje tak, aby sa neuplatnil vplyv </a:t>
            </a:r>
            <a:r>
              <a:rPr lang="sk-SK" dirty="0" err="1" smtClean="0"/>
              <a:t>zemničov</a:t>
            </a:r>
            <a:endParaRPr lang="sk-SK" dirty="0" smtClean="0"/>
          </a:p>
          <a:p>
            <a:r>
              <a:rPr lang="sk-SK" dirty="0" smtClean="0"/>
              <a:t>Prúd vo vodiči má sínusový priebeh bez vyšších harmonických</a:t>
            </a:r>
          </a:p>
          <a:p>
            <a:r>
              <a:rPr lang="sk-SK" dirty="0" smtClean="0"/>
              <a:t>Zanedbá sa vplyv posuvného prúdu, ktorý prechádza vzduchom medzi vodičom a zemou</a:t>
            </a:r>
          </a:p>
        </p:txBody>
      </p:sp>
    </p:spTree>
    <p:extLst>
      <p:ext uri="{BB962C8B-B14F-4D97-AF65-F5344CB8AC3E}">
        <p14:creationId xmlns:p14="http://schemas.microsoft.com/office/powerpoint/2010/main" val="275097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195486"/>
            <a:ext cx="6624736" cy="997620"/>
          </a:xfrm>
        </p:spPr>
        <p:txBody>
          <a:bodyPr>
            <a:noAutofit/>
          </a:bodyPr>
          <a:lstStyle/>
          <a:p>
            <a:r>
              <a:rPr lang="sk-SK" sz="2600" dirty="0" smtClean="0">
                <a:solidFill>
                  <a:srgbClr val="FFC000"/>
                </a:solidFill>
              </a:rPr>
              <a:t>Vlastnú impedanciu slučky vodič – zem je možné rozložiť na tri zložky:</a:t>
            </a:r>
            <a:endParaRPr lang="en-US" sz="26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224" y="1275606"/>
            <a:ext cx="6984776" cy="3394472"/>
          </a:xfrm>
        </p:spPr>
        <p:txBody>
          <a:bodyPr>
            <a:normAutofit fontScale="85000" lnSpcReduction="20000"/>
          </a:bodyPr>
          <a:lstStyle/>
          <a:p>
            <a:r>
              <a:rPr lang="sk-SK" dirty="0" err="1" smtClean="0"/>
              <a:t>Rezistanciu</a:t>
            </a:r>
            <a:r>
              <a:rPr lang="sk-SK" dirty="0" smtClean="0"/>
              <a:t> </a:t>
            </a:r>
            <a:r>
              <a:rPr lang="sk-SK" i="1" dirty="0" smtClean="0"/>
              <a:t>R</a:t>
            </a:r>
            <a:r>
              <a:rPr lang="sk-SK" baseline="-25000" dirty="0" smtClean="0"/>
              <a:t>1</a:t>
            </a:r>
            <a:r>
              <a:rPr lang="sk-SK" dirty="0" smtClean="0"/>
              <a:t> rešpektujúcu straty výkonu vo vodiči nad zemou na jednotku dĺžky</a:t>
            </a:r>
          </a:p>
          <a:p>
            <a:r>
              <a:rPr lang="sk-SK" dirty="0" err="1" smtClean="0"/>
              <a:t>Reaktanciu</a:t>
            </a:r>
            <a:r>
              <a:rPr lang="sk-SK" dirty="0" smtClean="0"/>
              <a:t> </a:t>
            </a:r>
            <a:r>
              <a:rPr lang="sk-SK" i="1" dirty="0" smtClean="0"/>
              <a:t>X</a:t>
            </a:r>
            <a:r>
              <a:rPr lang="sk-SK" baseline="-25000" dirty="0" smtClean="0"/>
              <a:t>1</a:t>
            </a:r>
            <a:r>
              <a:rPr lang="sk-SK" dirty="0" smtClean="0"/>
              <a:t> rešpektujúcu zložku magnetického toku spriahnutého s vodičom uzatvárajúci sa vo vodiči a vo vzduchu</a:t>
            </a:r>
          </a:p>
          <a:p>
            <a:r>
              <a:rPr lang="sk-SK" dirty="0" smtClean="0"/>
              <a:t>Impedanciu </a:t>
            </a:r>
            <a:r>
              <a:rPr lang="sk-SK" i="1" dirty="0" smtClean="0"/>
              <a:t>Z</a:t>
            </a:r>
            <a:r>
              <a:rPr lang="sk-SK" baseline="-25000" dirty="0" smtClean="0"/>
              <a:t>1g</a:t>
            </a:r>
            <a:r>
              <a:rPr lang="sk-SK" dirty="0" smtClean="0"/>
              <a:t> rešpektujúcu zložku magnetického toku v </a:t>
            </a:r>
            <a:r>
              <a:rPr lang="sk-SK" dirty="0" smtClean="0"/>
              <a:t>zemi</a:t>
            </a:r>
          </a:p>
          <a:p>
            <a:r>
              <a:rPr lang="sk-SK" dirty="0" err="1" smtClean="0"/>
              <a:t>Imedancia</a:t>
            </a:r>
            <a:r>
              <a:rPr lang="sk-SK" dirty="0" smtClean="0"/>
              <a:t> </a:t>
            </a:r>
            <a:r>
              <a:rPr lang="sk-SK" dirty="0" smtClean="0"/>
              <a:t>zeme </a:t>
            </a:r>
            <a:r>
              <a:rPr lang="sk-SK" i="1" dirty="0" smtClean="0"/>
              <a:t>Z</a:t>
            </a:r>
            <a:r>
              <a:rPr lang="sk-SK" baseline="-25000" dirty="0" smtClean="0"/>
              <a:t>1g</a:t>
            </a:r>
            <a:r>
              <a:rPr lang="sk-SK" dirty="0" smtClean="0"/>
              <a:t> pozostáva z </a:t>
            </a:r>
            <a:r>
              <a:rPr lang="sk-SK" dirty="0" err="1" smtClean="0"/>
              <a:t>rezistancie</a:t>
            </a:r>
            <a:r>
              <a:rPr lang="sk-SK" dirty="0" smtClean="0"/>
              <a:t> </a:t>
            </a:r>
            <a:r>
              <a:rPr lang="sk-SK" i="1" dirty="0" smtClean="0"/>
              <a:t>R</a:t>
            </a:r>
            <a:r>
              <a:rPr lang="sk-SK" baseline="-25000" dirty="0" smtClean="0"/>
              <a:t>1g</a:t>
            </a:r>
            <a:r>
              <a:rPr lang="sk-SK" dirty="0" smtClean="0"/>
              <a:t> a z indukčnej </a:t>
            </a:r>
            <a:r>
              <a:rPr lang="sk-SK" dirty="0" err="1" smtClean="0"/>
              <a:t>reaktancie</a:t>
            </a:r>
            <a:r>
              <a:rPr lang="sk-SK" dirty="0" smtClean="0"/>
              <a:t> </a:t>
            </a:r>
            <a:r>
              <a:rPr lang="sk-SK" i="1" dirty="0" smtClean="0"/>
              <a:t>X</a:t>
            </a:r>
            <a:r>
              <a:rPr lang="sk-SK" baseline="-25000" dirty="0" smtClean="0"/>
              <a:t>1g</a:t>
            </a:r>
            <a:endParaRPr lang="sk-SK" baseline="-25000" dirty="0" smtClean="0"/>
          </a:p>
        </p:txBody>
      </p:sp>
    </p:spTree>
    <p:extLst>
      <p:ext uri="{BB962C8B-B14F-4D97-AF65-F5344CB8AC3E}">
        <p14:creationId xmlns:p14="http://schemas.microsoft.com/office/powerpoint/2010/main" val="129158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Zástupný symbol obsahu 3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275606"/>
                <a:ext cx="4392488" cy="3030984"/>
              </a:xfrm>
            </p:spPr>
            <p:txBody>
              <a:bodyPr>
                <a:normAutofit/>
              </a:bodyPr>
              <a:lstStyle/>
              <a:p>
                <a:r>
                  <a:rPr lang="sk-SK" sz="2600" dirty="0" smtClean="0"/>
                  <a:t>Pre </a:t>
                </a:r>
                <a:r>
                  <a:rPr lang="sk-SK" sz="2600" dirty="0" smtClean="0"/>
                  <a:t>všeobecný </a:t>
                </a:r>
                <a:r>
                  <a:rPr lang="sk-SK" sz="2600" dirty="0" smtClean="0"/>
                  <a:t>prípad si zvolíme matematický model sústavy „</a:t>
                </a:r>
                <a:r>
                  <a:rPr lang="sk-SK" sz="2600" i="1" dirty="0" smtClean="0"/>
                  <a:t>n</a:t>
                </a:r>
                <a:r>
                  <a:rPr lang="sk-SK" sz="2600" dirty="0" smtClean="0"/>
                  <a:t>“ dvojíc vodičov. Pre všeobecný maticový zápis platí: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sk-SK" sz="2600" i="0" dirty="0" smtClean="0">
                        <a:latin typeface="Cambria Math"/>
                      </a:rPr>
                      <m:t>Δ</m:t>
                    </m:r>
                    <m:r>
                      <a:rPr lang="sk-SK" sz="2600" i="1" dirty="0" smtClean="0">
                        <a:latin typeface="Cambria Math"/>
                      </a:rPr>
                      <m:t>𝑈</m:t>
                    </m:r>
                    <m:r>
                      <a:rPr lang="sk-SK" sz="2600" i="1" dirty="0" smtClean="0">
                        <a:latin typeface="Cambria Math"/>
                      </a:rPr>
                      <m:t>=</m:t>
                    </m:r>
                    <m:r>
                      <a:rPr lang="sk-SK" sz="2600" i="1" dirty="0" smtClean="0">
                        <a:latin typeface="Cambria Math"/>
                      </a:rPr>
                      <m:t>𝑍</m:t>
                    </m:r>
                    <m:r>
                      <a:rPr lang="sk-SK" sz="2600" i="1" dirty="0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sk-SK" sz="2600" i="1" dirty="0" smtClean="0">
                        <a:latin typeface="Cambria Math"/>
                      </a:rPr>
                      <m:t>𝐼</m:t>
                    </m:r>
                  </m:oMath>
                </a14:m>
                <a:r>
                  <a:rPr lang="sk-SK" sz="2600" dirty="0" smtClean="0"/>
                  <a:t> </a:t>
                </a:r>
              </a:p>
              <a:p>
                <a:r>
                  <a:rPr lang="sk-SK" sz="2600" dirty="0" smtClean="0"/>
                  <a:t>pre „</a:t>
                </a:r>
                <a:r>
                  <a:rPr lang="sk-SK" sz="2600" i="1" dirty="0" smtClean="0"/>
                  <a:t>k</a:t>
                </a:r>
                <a:r>
                  <a:rPr lang="sk-SK" sz="2600" dirty="0" smtClean="0"/>
                  <a:t>“- </a:t>
                </a:r>
                <a:r>
                  <a:rPr lang="sk-SK" sz="2600" dirty="0" smtClean="0"/>
                  <a:t>ty </a:t>
                </a:r>
                <a:r>
                  <a:rPr lang="sk-SK" sz="2600" dirty="0" smtClean="0"/>
                  <a:t>vodič v sústave :</a:t>
                </a:r>
                <a:endParaRPr lang="sk-SK" sz="2600" dirty="0"/>
              </a:p>
            </p:txBody>
          </p:sp>
        </mc:Choice>
        <mc:Fallback>
          <p:sp>
            <p:nvSpPr>
              <p:cNvPr id="4" name="Zástupný symbol obsahu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275606"/>
                <a:ext cx="4392488" cy="3030984"/>
              </a:xfrm>
              <a:blipFill rotWithShape="0">
                <a:blip r:embed="rId2"/>
                <a:stretch>
                  <a:fillRect l="-2219" t="-1610" r="-4022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ástupný symbol obsahu 3"/>
              <p:cNvSpPr txBox="1">
                <a:spLocks/>
              </p:cNvSpPr>
              <p:nvPr/>
            </p:nvSpPr>
            <p:spPr>
              <a:xfrm>
                <a:off x="4932040" y="843557"/>
                <a:ext cx="4211960" cy="439248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sk-SK" sz="1800" dirty="0" smtClean="0"/>
                  <a:t>Kde:</a:t>
                </a:r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sk-SK" sz="1800" dirty="0" err="1" smtClean="0"/>
                  <a:t>Δ</a:t>
                </a:r>
                <a:r>
                  <a:rPr lang="sk-SK" sz="1800" i="1" dirty="0" err="1" smtClean="0"/>
                  <a:t>U</a:t>
                </a:r>
                <a:r>
                  <a:rPr lang="sk-SK" sz="1800" i="1" baseline="-25000" dirty="0" err="1" smtClean="0"/>
                  <a:t>k</a:t>
                </a:r>
                <a:r>
                  <a:rPr lang="sk-SK" sz="1800" dirty="0" smtClean="0"/>
                  <a:t> je úbytok napätia v „</a:t>
                </a:r>
                <a:r>
                  <a:rPr lang="sk-SK" sz="1800" i="1" dirty="0" smtClean="0"/>
                  <a:t>k</a:t>
                </a:r>
                <a:r>
                  <a:rPr lang="sk-SK" sz="1800" dirty="0" smtClean="0"/>
                  <a:t>“-tom  vodiči na </a:t>
                </a:r>
                <a:r>
                  <a:rPr lang="sk-SK" sz="1800" dirty="0" smtClean="0"/>
                  <a:t>1 km </a:t>
                </a:r>
                <a:r>
                  <a:rPr lang="sk-SK" sz="1800" dirty="0" smtClean="0"/>
                  <a:t>dĺžky vodiča spôsobený magnetickými účinkami všetkých vodičov</a:t>
                </a:r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sk-SK" sz="1800" b="1" i="1" dirty="0" smtClean="0"/>
                  <a:t>Z</a:t>
                </a:r>
                <a:r>
                  <a:rPr lang="sk-SK" sz="1800" b="1" dirty="0" smtClean="0"/>
                  <a:t> </a:t>
                </a:r>
                <a:r>
                  <a:rPr lang="sk-SK" sz="1800" dirty="0" smtClean="0"/>
                  <a:t>je symetrická matica </a:t>
                </a:r>
                <a:r>
                  <a:rPr lang="sk-SK" sz="1800" dirty="0" smtClean="0"/>
                  <a:t>impedancií</a:t>
                </a:r>
                <a:r>
                  <a:rPr lang="sk-SK" sz="1800" dirty="0" smtClean="0"/>
                  <a:t>, kde hlavné prvky diagonály </a:t>
                </a:r>
                <a:r>
                  <a:rPr lang="sk-SK" sz="1800" i="1" dirty="0" smtClean="0"/>
                  <a:t>Z</a:t>
                </a:r>
                <a:r>
                  <a:rPr lang="sk-SK" sz="1800" i="1" baseline="-25000" dirty="0" smtClean="0"/>
                  <a:t>KK</a:t>
                </a:r>
                <a:r>
                  <a:rPr lang="sk-SK" sz="1800" dirty="0" smtClean="0"/>
                  <a:t> sú vlastné impedancie, vedľajšie prvky </a:t>
                </a:r>
                <a:r>
                  <a:rPr lang="sk-SK" sz="1800" i="1" dirty="0" err="1" smtClean="0"/>
                  <a:t>Z</a:t>
                </a:r>
                <a:r>
                  <a:rPr lang="sk-SK" sz="1800" i="1" baseline="-25000" dirty="0" err="1" smtClean="0"/>
                  <a:t>km</a:t>
                </a:r>
                <a:r>
                  <a:rPr lang="sk-SK" sz="1800" i="1" dirty="0" smtClean="0"/>
                  <a:t>=</a:t>
                </a:r>
                <a:r>
                  <a:rPr lang="sk-SK" sz="1800" i="1" dirty="0" err="1" smtClean="0"/>
                  <a:t>Z</a:t>
                </a:r>
                <a:r>
                  <a:rPr lang="sk-SK" sz="1800" i="1" baseline="-25000" dirty="0" err="1" smtClean="0"/>
                  <a:t>mk</a:t>
                </a:r>
                <a:r>
                  <a:rPr lang="sk-SK" sz="1800" dirty="0" smtClean="0"/>
                  <a:t> pre </a:t>
                </a:r>
                <a:r>
                  <a:rPr lang="sk-SK" sz="1800" i="1" dirty="0" err="1" smtClean="0"/>
                  <a:t>m≠k</a:t>
                </a:r>
                <a:r>
                  <a:rPr lang="sk-SK" sz="1800" dirty="0" smtClean="0"/>
                  <a:t> vzájomné impedancie</a:t>
                </a:r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sk-SK" sz="1800" b="1" i="1" dirty="0" smtClean="0"/>
                  <a:t>I</a:t>
                </a:r>
                <a:r>
                  <a:rPr lang="sk-SK" sz="1800" dirty="0" smtClean="0"/>
                  <a:t> je matica prúdov v skutočných vodičoch</a:t>
                </a:r>
              </a:p>
              <a:p>
                <a:pPr marL="457200" indent="-457200" algn="l">
                  <a:buFont typeface="Arial" panose="020B0604020202020204" pitchFamily="34" charset="0"/>
                  <a:buChar char="•"/>
                </a:pPr>
                <a:r>
                  <a:rPr lang="sk-SK" sz="1800" b="1" i="1" dirty="0" err="1" smtClean="0"/>
                  <a:t>Z</a:t>
                </a:r>
                <a:r>
                  <a:rPr lang="sk-SK" sz="1800" b="1" i="1" baseline="-25000" dirty="0" err="1" smtClean="0"/>
                  <a:t>k</a:t>
                </a:r>
                <a:r>
                  <a:rPr lang="sk-SK" sz="1800" dirty="0" smtClean="0"/>
                  <a:t> je prevádzková impedancia „</a:t>
                </a:r>
                <a:r>
                  <a:rPr lang="sk-SK" sz="1800" i="1" dirty="0" smtClean="0"/>
                  <a:t>k</a:t>
                </a:r>
                <a:r>
                  <a:rPr lang="sk-SK" sz="1800" dirty="0" smtClean="0"/>
                  <a:t>“-</a:t>
                </a:r>
                <a:r>
                  <a:rPr lang="sk-SK" sz="1800" dirty="0" err="1" smtClean="0"/>
                  <a:t>teho</a:t>
                </a:r>
                <a:r>
                  <a:rPr lang="sk-SK" sz="1800" dirty="0" smtClean="0"/>
                  <a:t> </a:t>
                </a:r>
                <a:r>
                  <a:rPr lang="sk-SK" sz="1800" dirty="0" smtClean="0"/>
                  <a:t>vodiča na </a:t>
                </a:r>
                <a:r>
                  <a:rPr lang="sk-SK" sz="1800" dirty="0" smtClean="0"/>
                  <a:t>1 km </a:t>
                </a:r>
                <a:r>
                  <a:rPr lang="sk-SK" sz="1800" dirty="0" smtClean="0"/>
                  <a:t>dĺžky vodiča (</a:t>
                </a:r>
                <a14:m>
                  <m:oMath xmlns:m="http://schemas.openxmlformats.org/officeDocument/2006/math">
                    <m:r>
                      <a:rPr lang="sk-SK" sz="1800" i="1" dirty="0" smtClean="0">
                        <a:latin typeface="Cambria Math"/>
                      </a:rPr>
                      <m:t>𝑍</m:t>
                    </m:r>
                    <m:r>
                      <a:rPr lang="sk-SK" sz="1800" i="1" baseline="-25000" dirty="0" err="1" smtClean="0">
                        <a:latin typeface="Cambria Math"/>
                      </a:rPr>
                      <m:t>𝑘</m:t>
                    </m:r>
                    <m:r>
                      <a:rPr lang="sk-SK" sz="1800" i="1" dirty="0" err="1" smtClean="0">
                        <a:latin typeface="Cambria Math"/>
                      </a:rPr>
                      <m:t>=</m:t>
                    </m:r>
                    <m:r>
                      <a:rPr lang="sk-SK" sz="1800" i="1" dirty="0" err="1" smtClean="0">
                        <a:latin typeface="Cambria Math"/>
                      </a:rPr>
                      <m:t>𝑅𝑘</m:t>
                    </m:r>
                    <m:r>
                      <a:rPr lang="sk-SK" sz="1800" i="1" dirty="0" err="1" smtClean="0">
                        <a:latin typeface="Cambria Math"/>
                      </a:rPr>
                      <m:t>+</m:t>
                    </m:r>
                    <m:r>
                      <a:rPr lang="sk-SK" sz="1800" i="1" dirty="0" err="1" smtClean="0">
                        <a:latin typeface="Cambria Math"/>
                      </a:rPr>
                      <m:t>𝑗</m:t>
                    </m:r>
                    <m:r>
                      <a:rPr lang="sk-SK" sz="1800" i="1" dirty="0" smtClean="0">
                        <a:latin typeface="Cambria Math"/>
                      </a:rPr>
                      <m:t>.</m:t>
                    </m:r>
                    <m:r>
                      <a:rPr lang="el-GR" sz="1800" b="1" i="1" dirty="0">
                        <a:latin typeface="Cambria Math"/>
                      </a:rPr>
                      <m:t> </m:t>
                    </m:r>
                    <m:r>
                      <a:rPr lang="el-GR" sz="1800" i="1" dirty="0">
                        <a:latin typeface="Cambria Math"/>
                      </a:rPr>
                      <m:t>𝜔</m:t>
                    </m:r>
                    <m:r>
                      <a:rPr lang="sk-SK" sz="1800" i="1" dirty="0" smtClean="0">
                        <a:latin typeface="Cambria Math"/>
                      </a:rPr>
                      <m:t>.</m:t>
                    </m:r>
                    <m:r>
                      <a:rPr lang="sk-SK" sz="1800" i="1" dirty="0" err="1" smtClean="0">
                        <a:latin typeface="Cambria Math"/>
                      </a:rPr>
                      <m:t>𝐿</m:t>
                    </m:r>
                    <m:r>
                      <a:rPr lang="sk-SK" sz="1800" i="1" baseline="-25000" dirty="0" err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sk-SK" sz="1800" dirty="0" smtClean="0"/>
                  <a:t>)</a:t>
                </a:r>
                <a:endParaRPr lang="sk-SK" sz="1800" dirty="0"/>
              </a:p>
            </p:txBody>
          </p:sp>
        </mc:Choice>
        <mc:Fallback>
          <p:sp>
            <p:nvSpPr>
              <p:cNvPr id="7" name="Zástupný symbol obsahu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843557"/>
                <a:ext cx="4211960" cy="4392489"/>
              </a:xfrm>
              <a:prstGeom prst="rect">
                <a:avLst/>
              </a:prstGeom>
              <a:blipFill rotWithShape="0">
                <a:blip r:embed="rId3"/>
                <a:stretch>
                  <a:fillRect l="-1158" t="-693" r="-2460"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BlokTextu 1"/>
              <p:cNvSpPr txBox="1"/>
              <p:nvPr/>
            </p:nvSpPr>
            <p:spPr>
              <a:xfrm>
                <a:off x="-180528" y="4027504"/>
                <a:ext cx="3251409" cy="8485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</a:rPr>
                        <m:t>Δ</m:t>
                      </m:r>
                      <m:r>
                        <a:rPr lang="sk-SK" b="0" i="1" smtClean="0">
                          <a:latin typeface="Cambria Math"/>
                        </a:rPr>
                        <m:t>𝑈</m:t>
                      </m:r>
                      <m:r>
                        <a:rPr lang="sk-SK" b="0" i="1" baseline="-25000" smtClean="0">
                          <a:latin typeface="Cambria Math"/>
                        </a:rPr>
                        <m:t>𝐾</m:t>
                      </m:r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sk-SK" b="0" i="1" smtClean="0">
                              <a:latin typeface="Cambria Math"/>
                            </a:rPr>
                            <m:t>𝑚</m:t>
                          </m:r>
                        </m:sub>
                        <m:sup>
                          <m:r>
                            <a:rPr lang="sk-SK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r>
                            <a:rPr lang="sk-SK" b="0" i="1" smtClean="0">
                              <a:latin typeface="Cambria Math"/>
                            </a:rPr>
                            <m:t>𝑍</m:t>
                          </m:r>
                          <m:r>
                            <a:rPr lang="sk-SK" b="0" i="1" baseline="-25000" smtClean="0">
                              <a:latin typeface="Cambria Math"/>
                            </a:rPr>
                            <m:t>𝑘𝑚</m:t>
                          </m:r>
                          <m:r>
                            <a:rPr lang="sk-SK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sk-SK" b="0" i="1" smtClean="0">
                              <a:latin typeface="Cambria Math"/>
                              <a:ea typeface="Cambria Math"/>
                            </a:rPr>
                            <m:t>𝐼𝑚</m:t>
                          </m:r>
                          <m:r>
                            <a:rPr lang="sk-SK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sk-SK" b="0" i="1" smtClean="0">
                              <a:latin typeface="Cambria Math"/>
                              <a:ea typeface="Cambria Math"/>
                            </a:rPr>
                            <m:t>𝑍𝑘</m:t>
                          </m:r>
                          <m:r>
                            <a:rPr lang="sk-SK" b="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sk-SK" b="0" i="1" smtClean="0">
                              <a:latin typeface="Cambria Math"/>
                              <a:ea typeface="Cambria Math"/>
                            </a:rPr>
                            <m:t>𝐼𝑘</m:t>
                          </m:r>
                        </m:e>
                      </m:nary>
                    </m:oMath>
                  </m:oMathPara>
                </a14:m>
                <a:endParaRPr lang="sk-SK" dirty="0"/>
              </a:p>
            </p:txBody>
          </p:sp>
        </mc:Choice>
        <mc:Fallback>
          <p:sp>
            <p:nvSpPr>
              <p:cNvPr id="2" name="BlokTextu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80528" y="4027504"/>
                <a:ext cx="3251409" cy="84850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BlokTextu 2"/>
              <p:cNvSpPr txBox="1"/>
              <p:nvPr/>
            </p:nvSpPr>
            <p:spPr>
              <a:xfrm>
                <a:off x="2843808" y="4155926"/>
                <a:ext cx="2221199" cy="6278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k-SK" b="0" i="1" smtClean="0">
                          <a:latin typeface="Cambria Math"/>
                        </a:rPr>
                        <m:t>𝑍</m:t>
                      </m:r>
                      <m:r>
                        <a:rPr lang="sk-SK" b="0" i="1" baseline="-25000" smtClean="0">
                          <a:latin typeface="Cambria Math"/>
                        </a:rPr>
                        <m:t>𝑘</m:t>
                      </m:r>
                      <m:r>
                        <a:rPr lang="sk-SK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sk-SK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sk-SK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sk-SK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sk-SK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sk-SK" b="0" i="1" smtClean="0">
                                  <a:latin typeface="Cambria Math"/>
                                </a:rPr>
                                <m:t>𝑍</m:t>
                              </m:r>
                              <m:r>
                                <a:rPr lang="sk-SK" b="0" i="1" baseline="-25000" smtClean="0">
                                  <a:latin typeface="Cambria Math"/>
                                </a:rPr>
                                <m:t>𝑘𝑚</m:t>
                              </m:r>
                              <m:r>
                                <a:rPr lang="sk-SK" b="0" i="1" smtClean="0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sk-SK" b="0" i="1" smtClean="0">
                                  <a:latin typeface="Cambria Math"/>
                                  <a:ea typeface="Cambria Math"/>
                                </a:rPr>
                                <m:t>𝐼𝑚</m:t>
                              </m:r>
                            </m:e>
                          </m:nary>
                        </m:num>
                        <m:den>
                          <m:r>
                            <a:rPr lang="sk-SK" b="0" i="1" smtClean="0">
                              <a:latin typeface="Cambria Math"/>
                            </a:rPr>
                            <m:t>𝐼</m:t>
                          </m:r>
                          <m:r>
                            <a:rPr lang="sk-SK" b="0" i="1" baseline="-25000" smtClean="0">
                              <a:latin typeface="Cambria Math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sk-SK" dirty="0"/>
              </a:p>
            </p:txBody>
          </p:sp>
        </mc:Choice>
        <mc:Fallback>
          <p:sp>
            <p:nvSpPr>
              <p:cNvPr id="3" name="BlokText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4155926"/>
                <a:ext cx="2221199" cy="62780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172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195486"/>
            <a:ext cx="7020272" cy="997620"/>
          </a:xfrm>
        </p:spPr>
        <p:txBody>
          <a:bodyPr>
            <a:noAutofit/>
          </a:bodyPr>
          <a:lstStyle/>
          <a:p>
            <a:r>
              <a:rPr lang="sk-SK" sz="2800" dirty="0">
                <a:solidFill>
                  <a:srgbClr val="FFC000"/>
                </a:solidFill>
              </a:rPr>
              <a:t>Dvojité trojfázové </a:t>
            </a:r>
            <a:r>
              <a:rPr lang="sk-SK" sz="2800" dirty="0" smtClean="0">
                <a:solidFill>
                  <a:srgbClr val="FFC000"/>
                </a:solidFill>
              </a:rPr>
              <a:t>vedenie </a:t>
            </a:r>
            <a:r>
              <a:rPr lang="sk-SK" sz="2800" dirty="0">
                <a:solidFill>
                  <a:srgbClr val="FFC000"/>
                </a:solidFill>
              </a:rPr>
              <a:t>s dvoma uzemňovacími lanami</a:t>
            </a:r>
            <a:endParaRPr lang="en-US" sz="2600" dirty="0">
              <a:solidFill>
                <a:srgbClr val="FFC00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61873"/>
            <a:ext cx="210244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ástupný symbol obsahu 3"/>
          <p:cNvSpPr txBox="1">
            <a:spLocks/>
          </p:cNvSpPr>
          <p:nvPr/>
        </p:nvSpPr>
        <p:spPr>
          <a:xfrm>
            <a:off x="2110512" y="1131590"/>
            <a:ext cx="4634943" cy="3030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1900" dirty="0" smtClean="0"/>
              <a:t>Fázové vodiče prvého vedenia sa označia       s indexmi „a, b, c“, druhého vedenia „A, B, C“ a uzemňovacie laná sa označia „Z</a:t>
            </a:r>
            <a:r>
              <a:rPr lang="sk-SK" sz="1900" baseline="-25000" dirty="0" smtClean="0"/>
              <a:t>1</a:t>
            </a:r>
            <a:r>
              <a:rPr lang="sk-SK" sz="1900" dirty="0" smtClean="0"/>
              <a:t>, Z</a:t>
            </a:r>
            <a:r>
              <a:rPr lang="sk-SK" sz="1900" baseline="-25000" dirty="0" smtClean="0"/>
              <a:t>2</a:t>
            </a:r>
            <a:r>
              <a:rPr lang="sk-SK" sz="1900" dirty="0" smtClean="0"/>
              <a:t>“.</a:t>
            </a:r>
          </a:p>
          <a:p>
            <a:pPr algn="l"/>
            <a:r>
              <a:rPr lang="sk-SK" sz="1900" dirty="0" smtClean="0"/>
              <a:t>Uzemňovacie lano má niekoľko funkcií (úloh):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1900" dirty="0" smtClean="0"/>
              <a:t>Zabraňuje priamemu zásahu blesku do fázových vodičov (ochranný uhol cca 20</a:t>
            </a:r>
            <a:r>
              <a:rPr lang="sk-SK" sz="1900" dirty="0" smtClean="0"/>
              <a:t>°), </a:t>
            </a:r>
            <a:r>
              <a:rPr lang="sk-SK" sz="1900" dirty="0" smtClean="0"/>
              <a:t>resp. znižuje pravdepodobnosť zásahu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1900" dirty="0" smtClean="0"/>
              <a:t>Znižuje indukované elektrostatické prepätia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1900" dirty="0" smtClean="0"/>
              <a:t>Znižuje krokové a dotykové napätia pri poruchách so spoluúčasťou zeme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1900" dirty="0" smtClean="0"/>
              <a:t>Znižuje </a:t>
            </a:r>
            <a:r>
              <a:rPr lang="sk-SK" sz="1900" dirty="0" smtClean="0"/>
              <a:t>vplyv na vedenia v súbehu</a:t>
            </a:r>
            <a:endParaRPr lang="sk-SK" sz="1900" dirty="0"/>
          </a:p>
        </p:txBody>
      </p:sp>
    </p:spTree>
    <p:extLst>
      <p:ext uri="{BB962C8B-B14F-4D97-AF65-F5344CB8AC3E}">
        <p14:creationId xmlns:p14="http://schemas.microsoft.com/office/powerpoint/2010/main" val="288100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23528" y="843558"/>
            <a:ext cx="8373616" cy="792088"/>
          </a:xfrm>
        </p:spPr>
        <p:txBody>
          <a:bodyPr>
            <a:noAutofit/>
          </a:bodyPr>
          <a:lstStyle/>
          <a:p>
            <a:r>
              <a:rPr lang="sk-SK" sz="3800" dirty="0" smtClean="0">
                <a:solidFill>
                  <a:srgbClr val="FFC000"/>
                </a:solidFill>
              </a:rPr>
              <a:t>Uzemňovacie laná</a:t>
            </a:r>
            <a:endParaRPr lang="en-US" sz="3800" dirty="0">
              <a:solidFill>
                <a:srgbClr val="FFC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9" y="1789744"/>
            <a:ext cx="1877249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ástupný symbol obsahu 3"/>
          <p:cNvSpPr txBox="1">
            <a:spLocks/>
          </p:cNvSpPr>
          <p:nvPr/>
        </p:nvSpPr>
        <p:spPr>
          <a:xfrm>
            <a:off x="2195736" y="1779662"/>
            <a:ext cx="3844233" cy="3030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k-SK" sz="1600" dirty="0"/>
          </a:p>
        </p:txBody>
      </p:sp>
      <p:sp>
        <p:nvSpPr>
          <p:cNvPr id="11" name="Zástupný symbol obsahu 3"/>
          <p:cNvSpPr txBox="1">
            <a:spLocks/>
          </p:cNvSpPr>
          <p:nvPr/>
        </p:nvSpPr>
        <p:spPr>
          <a:xfrm>
            <a:off x="2195736" y="1563638"/>
            <a:ext cx="6840760" cy="3310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2000" dirty="0" smtClean="0"/>
              <a:t>U starších vedení sa ako uzemňovací vodič </a:t>
            </a:r>
            <a:r>
              <a:rPr lang="sk-SK" sz="2000" dirty="0" smtClean="0"/>
              <a:t>používala </a:t>
            </a:r>
            <a:r>
              <a:rPr lang="sk-SK" sz="2000" dirty="0" smtClean="0"/>
              <a:t>pozinkovaná oceľ (</a:t>
            </a:r>
            <a:r>
              <a:rPr lang="sk-SK" sz="2000" dirty="0" err="1" smtClean="0"/>
              <a:t>FeZn</a:t>
            </a:r>
            <a:r>
              <a:rPr lang="sk-SK" sz="2000" dirty="0" smtClean="0"/>
              <a:t>), v súčasnosti kombinovaný vodič (</a:t>
            </a:r>
            <a:r>
              <a:rPr lang="sk-SK" sz="2000" dirty="0" err="1" smtClean="0"/>
              <a:t>AlFe</a:t>
            </a:r>
            <a:r>
              <a:rPr lang="sk-SK" sz="2000" dirty="0" smtClean="0"/>
              <a:t>)</a:t>
            </a:r>
            <a:endParaRPr lang="sk-SK" sz="20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2000" dirty="0" smtClean="0"/>
              <a:t>Je vodivo spojený so stožiarom a cez konštrukciu stožiara        a </a:t>
            </a:r>
            <a:r>
              <a:rPr lang="sk-SK" sz="2000" dirty="0" err="1" smtClean="0"/>
              <a:t>zemnič</a:t>
            </a:r>
            <a:r>
              <a:rPr lang="sk-SK" sz="2000" dirty="0" smtClean="0"/>
              <a:t> spojený so zemou (max. odpor </a:t>
            </a:r>
            <a:r>
              <a:rPr lang="sk-SK" sz="2000" dirty="0" smtClean="0"/>
              <a:t>15 </a:t>
            </a:r>
            <a:r>
              <a:rPr lang="el-GR" sz="2000" dirty="0" smtClean="0"/>
              <a:t>Ω</a:t>
            </a:r>
            <a:r>
              <a:rPr lang="sk-SK" sz="2000" dirty="0" smtClean="0"/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2000" dirty="0" smtClean="0"/>
              <a:t>Okrem uzemňovacích vodičov sa používajú aj zemné vodiče, ktoré sú uložené v zemi sledujúc vedenie – pozdĺž trasy vedenia (niekedy len v určitých úsekoch</a:t>
            </a:r>
            <a:r>
              <a:rPr lang="sk-SK" sz="2000" dirty="0" smtClean="0"/>
              <a:t>)</a:t>
            </a:r>
            <a:endParaRPr lang="sk-SK" sz="2000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2000" dirty="0" smtClean="0"/>
              <a:t>Zemné laná majú za úlohu znížiť odpor uzemnenia stožiara, prípadne dotykové a krokové napätie v okolí </a:t>
            </a:r>
            <a:r>
              <a:rPr lang="sk-SK" sz="2000" dirty="0" smtClean="0"/>
              <a:t>stožiara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02041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23528" y="843558"/>
            <a:ext cx="8373616" cy="792088"/>
          </a:xfrm>
        </p:spPr>
        <p:txBody>
          <a:bodyPr>
            <a:noAutofit/>
          </a:bodyPr>
          <a:lstStyle/>
          <a:p>
            <a:r>
              <a:rPr lang="sk-SK" sz="4000" dirty="0">
                <a:solidFill>
                  <a:srgbClr val="FFC000"/>
                </a:solidFill>
              </a:rPr>
              <a:t>Dvojité trojfázové </a:t>
            </a:r>
            <a:r>
              <a:rPr lang="sk-SK" sz="4000" dirty="0" smtClean="0">
                <a:solidFill>
                  <a:srgbClr val="FFC000"/>
                </a:solidFill>
              </a:rPr>
              <a:t/>
            </a:r>
            <a:br>
              <a:rPr lang="sk-SK" sz="4000" dirty="0" smtClean="0">
                <a:solidFill>
                  <a:srgbClr val="FFC000"/>
                </a:solidFill>
              </a:rPr>
            </a:br>
            <a:r>
              <a:rPr lang="sk-SK" sz="4000" dirty="0" smtClean="0">
                <a:solidFill>
                  <a:srgbClr val="FFC000"/>
                </a:solidFill>
              </a:rPr>
              <a:t>vedenie </a:t>
            </a:r>
            <a:r>
              <a:rPr lang="sk-SK" sz="4000" dirty="0">
                <a:solidFill>
                  <a:srgbClr val="FFC000"/>
                </a:solidFill>
              </a:rPr>
              <a:t>s dvoma uzemňovacími lanami</a:t>
            </a:r>
            <a:endParaRPr lang="en-US" sz="3800" dirty="0">
              <a:solidFill>
                <a:srgbClr val="FFC000"/>
              </a:solidFill>
            </a:endParaRPr>
          </a:p>
        </p:txBody>
      </p:sp>
      <p:sp>
        <p:nvSpPr>
          <p:cNvPr id="10" name="Zástupný symbol obsahu 3"/>
          <p:cNvSpPr txBox="1">
            <a:spLocks/>
          </p:cNvSpPr>
          <p:nvPr/>
        </p:nvSpPr>
        <p:spPr>
          <a:xfrm>
            <a:off x="2195736" y="1779662"/>
            <a:ext cx="3844233" cy="3030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k-SK" sz="1600" dirty="0"/>
          </a:p>
        </p:txBody>
      </p:sp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67544" y="1779662"/>
            <a:ext cx="8229600" cy="3030984"/>
          </a:xfrm>
        </p:spPr>
        <p:txBody>
          <a:bodyPr>
            <a:normAutofit/>
          </a:bodyPr>
          <a:lstStyle/>
          <a:p>
            <a:r>
              <a:rPr lang="sk-SK" sz="2400" dirty="0" smtClean="0"/>
              <a:t>Pre tento prípad sa upravia rovnice z predchádzajúceho snímku (23) a v maticovej forme bude platiť:</a:t>
            </a:r>
            <a:endParaRPr lang="sk-SK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12680"/>
            <a:ext cx="4752528" cy="228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ástupný symbol obsahu 1"/>
          <p:cNvSpPr txBox="1">
            <a:spLocks/>
          </p:cNvSpPr>
          <p:nvPr/>
        </p:nvSpPr>
        <p:spPr>
          <a:xfrm>
            <a:off x="5174406" y="2586552"/>
            <a:ext cx="3862089" cy="1734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2000" dirty="0" smtClean="0"/>
              <a:t>Ak </a:t>
            </a:r>
            <a:r>
              <a:rPr lang="sk-SK" sz="2000" i="1" dirty="0" smtClean="0"/>
              <a:t>v</a:t>
            </a:r>
            <a:r>
              <a:rPr lang="sk-SK" sz="2000" dirty="0" smtClean="0"/>
              <a:t>→(</a:t>
            </a:r>
            <a:r>
              <a:rPr lang="sk-SK" sz="2000" i="1" dirty="0" smtClean="0"/>
              <a:t>a, b, c</a:t>
            </a:r>
            <a:r>
              <a:rPr lang="sk-SK" sz="2000" dirty="0" smtClean="0"/>
              <a:t>) a </a:t>
            </a:r>
            <a:r>
              <a:rPr lang="sk-SK" sz="2000" i="1" dirty="0" smtClean="0"/>
              <a:t>V</a:t>
            </a:r>
            <a:r>
              <a:rPr lang="sk-SK" sz="2000" dirty="0" smtClean="0"/>
              <a:t>→(</a:t>
            </a:r>
            <a:r>
              <a:rPr lang="sk-SK" sz="2000" i="1" dirty="0" smtClean="0"/>
              <a:t>A, B, C</a:t>
            </a:r>
            <a:r>
              <a:rPr lang="sk-SK" sz="2000" dirty="0" smtClean="0"/>
              <a:t>) potom:</a:t>
            </a:r>
            <a:endParaRPr lang="sk-SK" sz="20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969" y="3305051"/>
            <a:ext cx="2204439" cy="899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54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23528" y="843558"/>
            <a:ext cx="8373616" cy="792088"/>
          </a:xfrm>
        </p:spPr>
        <p:txBody>
          <a:bodyPr>
            <a:noAutofit/>
          </a:bodyPr>
          <a:lstStyle/>
          <a:p>
            <a:r>
              <a:rPr lang="sk-SK" sz="4000" dirty="0">
                <a:solidFill>
                  <a:srgbClr val="FFC000"/>
                </a:solidFill>
              </a:rPr>
              <a:t>Dvojité trojfázové </a:t>
            </a:r>
            <a:r>
              <a:rPr lang="sk-SK" sz="4000" dirty="0" smtClean="0">
                <a:solidFill>
                  <a:srgbClr val="FFC000"/>
                </a:solidFill>
              </a:rPr>
              <a:t/>
            </a:r>
            <a:br>
              <a:rPr lang="sk-SK" sz="4000" dirty="0" smtClean="0">
                <a:solidFill>
                  <a:srgbClr val="FFC000"/>
                </a:solidFill>
              </a:rPr>
            </a:br>
            <a:r>
              <a:rPr lang="sk-SK" sz="4000" dirty="0" smtClean="0">
                <a:solidFill>
                  <a:srgbClr val="FFC000"/>
                </a:solidFill>
              </a:rPr>
              <a:t>vedenie </a:t>
            </a:r>
            <a:r>
              <a:rPr lang="sk-SK" sz="4000" dirty="0">
                <a:solidFill>
                  <a:srgbClr val="FFC000"/>
                </a:solidFill>
              </a:rPr>
              <a:t>s dvoma uzemňovacími lanami</a:t>
            </a:r>
            <a:endParaRPr lang="en-US" sz="3800" dirty="0">
              <a:solidFill>
                <a:srgbClr val="FFC000"/>
              </a:solidFill>
            </a:endParaRPr>
          </a:p>
        </p:txBody>
      </p:sp>
      <p:sp>
        <p:nvSpPr>
          <p:cNvPr id="10" name="Zástupný symbol obsahu 3"/>
          <p:cNvSpPr txBox="1">
            <a:spLocks/>
          </p:cNvSpPr>
          <p:nvPr/>
        </p:nvSpPr>
        <p:spPr>
          <a:xfrm>
            <a:off x="2195736" y="1779662"/>
            <a:ext cx="3844233" cy="3030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k-SK" sz="1600" dirty="0"/>
          </a:p>
        </p:txBody>
      </p:sp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251520" y="1779662"/>
            <a:ext cx="8712968" cy="3030984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400" dirty="0" smtClean="0"/>
              <a:t>V prvej impedančnej matici sú prvky v diagonále vlastné impedancie slučiek vodič – zem, prvky mimo hlavnej diagonály vzájomné impedancie slučiek, obe uvažované na 1 km dĺžky vedenia.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400" dirty="0" smtClean="0"/>
              <a:t>V druhej impedančnej matici diagonálny blok </a:t>
            </a:r>
            <a:r>
              <a:rPr lang="sk-SK" sz="2400" i="1" dirty="0" err="1" smtClean="0"/>
              <a:t>Z</a:t>
            </a:r>
            <a:r>
              <a:rPr lang="sk-SK" sz="2400" i="1" baseline="-25000" dirty="0" err="1" smtClean="0"/>
              <a:t>vv</a:t>
            </a:r>
            <a:r>
              <a:rPr lang="sk-SK" sz="2400" dirty="0" smtClean="0"/>
              <a:t> je typu (3,3) a má prvky vlastnej a vzájomnej impedancie vedenia s indexmi „a, b, c“. Diagonálny blok </a:t>
            </a:r>
            <a:r>
              <a:rPr lang="sk-SK" sz="2400" i="1" dirty="0" smtClean="0"/>
              <a:t>Z</a:t>
            </a:r>
            <a:r>
              <a:rPr lang="sk-SK" sz="2400" i="1" baseline="-25000" dirty="0" smtClean="0"/>
              <a:t>VV</a:t>
            </a:r>
            <a:r>
              <a:rPr lang="sk-SK" sz="2400" dirty="0" smtClean="0"/>
              <a:t> je typu (3,3) a má prvky vlastnej a vzájomnej impedancie </a:t>
            </a:r>
            <a:r>
              <a:rPr lang="sk-SK" sz="2400" dirty="0" smtClean="0"/>
              <a:t>s indexmi </a:t>
            </a:r>
            <a:r>
              <a:rPr lang="sk-SK" sz="2400" dirty="0" smtClean="0"/>
              <a:t>„A, B, C“ a posledný diagonálny blok </a:t>
            </a:r>
            <a:r>
              <a:rPr lang="sk-SK" sz="2400" i="1" dirty="0" smtClean="0"/>
              <a:t>Z</a:t>
            </a:r>
            <a:r>
              <a:rPr lang="sk-SK" sz="2400" i="1" baseline="-25000" dirty="0" smtClean="0"/>
              <a:t>ZZ</a:t>
            </a:r>
            <a:r>
              <a:rPr lang="sk-SK" sz="2400" dirty="0" smtClean="0"/>
              <a:t> je typu (2,2) </a:t>
            </a:r>
            <a:r>
              <a:rPr lang="sk-SK" sz="2400" dirty="0" smtClean="0"/>
              <a:t>a obsahuje </a:t>
            </a:r>
            <a:r>
              <a:rPr lang="sk-SK" sz="2400" dirty="0" smtClean="0"/>
              <a:t>prvky vlastnej a vzájomnej impedancie uzemňovacích lán.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k-SK" sz="2400" dirty="0" smtClean="0"/>
              <a:t>Nakoľko uzemňovacie laná sú vodivo spojené so zemou, napätia na nich sú nulové:</a:t>
            </a:r>
            <a:endParaRPr lang="sk-SK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BlokTextu 2"/>
              <p:cNvSpPr txBox="1"/>
              <p:nvPr/>
            </p:nvSpPr>
            <p:spPr>
              <a:xfrm>
                <a:off x="2771800" y="4441314"/>
                <a:ext cx="381642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latin typeface="Cambria Math"/>
                        </a:rPr>
                        <m:t>Δ</m:t>
                      </m:r>
                      <m:r>
                        <a:rPr lang="sk-SK" sz="2000" b="0" i="1" smtClean="0">
                          <a:latin typeface="Cambria Math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sk-SK" sz="2000" b="0" i="0" baseline="-25000" smtClean="0"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sk-SK" sz="2000" b="0" i="0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sk-SK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2000" i="1">
                          <a:latin typeface="Cambria Math"/>
                        </a:rPr>
                        <m:t>Δ</m:t>
                      </m:r>
                      <m:r>
                        <a:rPr lang="sk-SK" sz="2000" i="1">
                          <a:latin typeface="Cambria Math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sk-SK" sz="2000" baseline="-25000"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sk-SK" sz="20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sk-SK" sz="2000" b="0" i="1" smtClean="0">
                          <a:latin typeface="Cambria Math"/>
                        </a:rPr>
                        <m:t>=0→</m:t>
                      </m:r>
                      <m:r>
                        <m:rPr>
                          <m:sty m:val="p"/>
                        </m:rPr>
                        <a:rPr lang="el-GR" sz="2000" i="1">
                          <a:latin typeface="Cambria Math"/>
                        </a:rPr>
                        <m:t>Δ</m:t>
                      </m:r>
                      <m:r>
                        <a:rPr lang="sk-SK" sz="2000" i="1">
                          <a:latin typeface="Cambria Math"/>
                        </a:rPr>
                        <m:t>𝑈</m:t>
                      </m:r>
                      <m:r>
                        <m:rPr>
                          <m:sty m:val="p"/>
                        </m:rPr>
                        <a:rPr lang="sk-SK" sz="2000" baseline="-25000"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sk-SK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sk-SK" dirty="0"/>
              </a:p>
            </p:txBody>
          </p:sp>
        </mc:Choice>
        <mc:Fallback>
          <p:sp>
            <p:nvSpPr>
              <p:cNvPr id="3" name="BlokTextu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4441314"/>
                <a:ext cx="3816424" cy="40011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k-S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46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51470"/>
            <a:ext cx="7020272" cy="792088"/>
          </a:xfrm>
        </p:spPr>
        <p:txBody>
          <a:bodyPr>
            <a:noAutofit/>
          </a:bodyPr>
          <a:lstStyle/>
          <a:p>
            <a:r>
              <a:rPr lang="sk-SK" sz="2800" dirty="0" smtClean="0">
                <a:solidFill>
                  <a:srgbClr val="FFC000"/>
                </a:solidFill>
              </a:rPr>
              <a:t>Transpozícia dvojitých trojfázových vedení</a:t>
            </a:r>
            <a:endParaRPr lang="en-US" sz="2600" dirty="0">
              <a:solidFill>
                <a:srgbClr val="FFC000"/>
              </a:solidFill>
            </a:endParaRPr>
          </a:p>
        </p:txBody>
      </p:sp>
      <p:sp>
        <p:nvSpPr>
          <p:cNvPr id="5" name="Zástupný symbol obsahu 3"/>
          <p:cNvSpPr txBox="1">
            <a:spLocks/>
          </p:cNvSpPr>
          <p:nvPr/>
        </p:nvSpPr>
        <p:spPr>
          <a:xfrm>
            <a:off x="2123727" y="915566"/>
            <a:ext cx="7020273" cy="3960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k-SK" sz="1800" dirty="0" smtClean="0"/>
              <a:t>Podobne ako u jednoduchých trojfázových vedení je vhodné </a:t>
            </a:r>
            <a:r>
              <a:rPr lang="sk-SK" sz="1800" dirty="0" err="1" smtClean="0"/>
              <a:t>symetrizovať</a:t>
            </a:r>
            <a:r>
              <a:rPr lang="sk-SK" sz="1800" dirty="0" smtClean="0"/>
              <a:t> tiež dlhé dvojité trojfázové vedenia. Transpozíciu je možné urobiť dvoma spôsobmi: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1800" b="1" dirty="0" smtClean="0"/>
              <a:t>Prvý </a:t>
            </a:r>
            <a:r>
              <a:rPr lang="sk-SK" sz="1800" b="1" dirty="0" smtClean="0"/>
              <a:t>spôsob, </a:t>
            </a:r>
            <a:r>
              <a:rPr lang="sk-SK" sz="1800" b="1" dirty="0" smtClean="0"/>
              <a:t>tzv. dokonalý </a:t>
            </a:r>
            <a:r>
              <a:rPr lang="sk-SK" sz="1800" dirty="0" smtClean="0"/>
              <a:t>– pri tomto spôsobe sa vymieňa poloha vodičov jedného vedenia trikrát častejšie ako druhého a </a:t>
            </a:r>
            <a:r>
              <a:rPr lang="sk-SK" sz="1800" dirty="0" smtClean="0"/>
              <a:t>navyše              </a:t>
            </a:r>
            <a:r>
              <a:rPr lang="sk-SK" sz="1800" dirty="0" smtClean="0"/>
              <a:t>v opačnom zmysle. V tomto prípade sa vedenia indukčne vôbec neovplyvňujú a pre prevádzkovú impedanciu jedného vodiča platia vzťahy podľa druhej impedančnej matice z predchádzajúceho snímku (19)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k-SK" sz="1800" b="1" dirty="0"/>
              <a:t>Druhý </a:t>
            </a:r>
            <a:r>
              <a:rPr lang="sk-SK" sz="1800" b="1" dirty="0" smtClean="0"/>
              <a:t>spôsob, </a:t>
            </a:r>
            <a:r>
              <a:rPr lang="sk-SK" sz="1800" b="1" dirty="0"/>
              <a:t>tzv. kompromisný </a:t>
            </a:r>
            <a:r>
              <a:rPr lang="sk-SK" sz="1800" dirty="0" smtClean="0"/>
              <a:t>– pri tomto spôsobe </a:t>
            </a:r>
            <a:r>
              <a:rPr lang="sk-SK" sz="1800" dirty="0" smtClean="0"/>
              <a:t>sa </a:t>
            </a:r>
            <a:r>
              <a:rPr lang="sk-SK" sz="1800" dirty="0" smtClean="0"/>
              <a:t>vymieňajú polohy vodičov oboch vedení rovnako často, ale v opačnom zmysle. Ušetrí sa </a:t>
            </a:r>
            <a:r>
              <a:rPr lang="sk-SK" sz="1800" dirty="0" smtClean="0"/>
              <a:t>na „</a:t>
            </a:r>
            <a:r>
              <a:rPr lang="sk-SK" sz="1800" dirty="0" err="1" smtClean="0"/>
              <a:t>zákrutových</a:t>
            </a:r>
            <a:r>
              <a:rPr lang="sk-SK" sz="1800" dirty="0" smtClean="0"/>
              <a:t>“ stožiaroch </a:t>
            </a:r>
            <a:r>
              <a:rPr lang="sk-SK" sz="1800" dirty="0" smtClean="0"/>
              <a:t>oproti „dokonalej“ transpozícii, pričom sa ale úplne neodstráni vzájomný indukčný vplyv vedení. </a:t>
            </a: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04629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obsahu 3"/>
          <p:cNvSpPr txBox="1">
            <a:spLocks/>
          </p:cNvSpPr>
          <p:nvPr/>
        </p:nvSpPr>
        <p:spPr>
          <a:xfrm>
            <a:off x="2123727" y="915566"/>
            <a:ext cx="7020273" cy="3960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k-SK" sz="180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96840"/>
            <a:ext cx="5832648" cy="4370235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4275438" y="4691340"/>
            <a:ext cx="2053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Transpozičný stožiar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8425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003798"/>
            <a:ext cx="8496944" cy="685899"/>
          </a:xfrm>
        </p:spPr>
        <p:txBody>
          <a:bodyPr>
            <a:noAutofit/>
          </a:bodyPr>
          <a:lstStyle/>
          <a:p>
            <a:r>
              <a:rPr lang="sk-SK" sz="4800" dirty="0" smtClean="0">
                <a:solidFill>
                  <a:srgbClr val="FFC000"/>
                </a:solidFill>
              </a:rPr>
              <a:t>Ďakujem za pozornosť</a:t>
            </a:r>
            <a:endParaRPr lang="en-US" sz="4800" dirty="0">
              <a:solidFill>
                <a:srgbClr val="FFC000"/>
              </a:solidFill>
            </a:endParaRPr>
          </a:p>
        </p:txBody>
      </p:sp>
      <p:pic>
        <p:nvPicPr>
          <p:cNvPr id="4" name="Picture 4" descr="KEE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1960" y="1181463"/>
            <a:ext cx="936104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07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4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241</Template>
  <TotalTime>2094</TotalTime>
  <Words>1663</Words>
  <Application>Microsoft Office PowerPoint</Application>
  <PresentationFormat>Prezentácia na obrazovke (16:9)</PresentationFormat>
  <Paragraphs>164</Paragraphs>
  <Slides>30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30</vt:i4>
      </vt:variant>
    </vt:vector>
  </HeadingPairs>
  <TitlesOfParts>
    <vt:vector size="35" baseType="lpstr">
      <vt:lpstr>Arial</vt:lpstr>
      <vt:lpstr>Calibri</vt:lpstr>
      <vt:lpstr>Cambria Math</vt:lpstr>
      <vt:lpstr>Symbol</vt:lpstr>
      <vt:lpstr>241</vt:lpstr>
      <vt:lpstr>Modelovanie v elektroenergetike</vt:lpstr>
      <vt:lpstr> Otázka č. 3: Charakterizujte elektrické parametre vzdušných vedení – impedancia dvojitého trojfázového vedenia s dvoma uzemňovacími lanami. </vt:lpstr>
      <vt:lpstr>Prezentácia programu PowerPoint</vt:lpstr>
      <vt:lpstr>Prezentácia programu PowerPoint</vt:lpstr>
      <vt:lpstr>Základné parametre vzdušných vedení</vt:lpstr>
      <vt:lpstr>Rezistancia  (elektrický odpor) vonkajších vedení</vt:lpstr>
      <vt:lpstr>Pre určenie rezistancie v prevádzke je potrebné vziať do úvahy:</vt:lpstr>
      <vt:lpstr>Materiál a jeho čistota</vt:lpstr>
      <vt:lpstr>Teplota</vt:lpstr>
      <vt:lpstr>Skinefekt</vt:lpstr>
      <vt:lpstr>Krútenie lán</vt:lpstr>
      <vt:lpstr>Priehyb vodiča</vt:lpstr>
      <vt:lpstr>Nerovnomernosť  prierezu vodiča a spojky</vt:lpstr>
      <vt:lpstr>Indukčnosť  (indukčná reaktancia vonkajších vedení)</vt:lpstr>
      <vt:lpstr>Indukčnosť  (indukčná reaktancia vonkajších vedení)</vt:lpstr>
      <vt:lpstr>Indukčnosť  (indukčná reaktancia vonkajších vedení)</vt:lpstr>
      <vt:lpstr>Vodivosť                                      (konduktancia – zvod) vonkajších vedení </vt:lpstr>
      <vt:lpstr>Vodivosť                                      (konduktancia – zvod) vonkajších vedení </vt:lpstr>
      <vt:lpstr>Kapacita                                      (susceptancia) vonkajších vedení </vt:lpstr>
      <vt:lpstr>Na základe predchádzajúcich tvrdení poznáme:</vt:lpstr>
      <vt:lpstr>Pre výpočty je najjednoduchšia Rudenbergova koncepcia, ktorá vychádza z nasledovných predpokladov:</vt:lpstr>
      <vt:lpstr>Vlastnú impedanciu slučky vodič – zem je možné rozložiť na tri zložky:</vt:lpstr>
      <vt:lpstr>Prezentácia programu PowerPoint</vt:lpstr>
      <vt:lpstr>Dvojité trojfázové vedenie s dvoma uzemňovacími lanami</vt:lpstr>
      <vt:lpstr>Uzemňovacie laná</vt:lpstr>
      <vt:lpstr>Dvojité trojfázové  vedenie s dvoma uzemňovacími lanami</vt:lpstr>
      <vt:lpstr>Dvojité trojfázové  vedenie s dvoma uzemňovacími lanami</vt:lpstr>
      <vt:lpstr>Transpozícia dvojitých trojfázových vedení</vt:lpstr>
      <vt:lpstr>Prezentácia programu PowerPoint</vt:lpstr>
      <vt:lpstr>Ďakujem za pozornosť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Modelovanie v elektroenergetike</dc:title>
  <dc:creator/>
  <cp:lastModifiedBy>DM</cp:lastModifiedBy>
  <cp:revision>110</cp:revision>
  <dcterms:created xsi:type="dcterms:W3CDTF">2017-12-02T11:08:37Z</dcterms:created>
  <dcterms:modified xsi:type="dcterms:W3CDTF">2017-12-16T13:26:07Z</dcterms:modified>
</cp:coreProperties>
</file>