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3" r:id="rId5"/>
    <p:sldId id="272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4" r:id="rId14"/>
    <p:sldId id="285" r:id="rId15"/>
    <p:sldId id="286" r:id="rId16"/>
    <p:sldId id="287" r:id="rId17"/>
    <p:sldId id="259" r:id="rId18"/>
    <p:sldId id="261" r:id="rId19"/>
    <p:sldId id="262" r:id="rId20"/>
    <p:sldId id="263" r:id="rId21"/>
    <p:sldId id="282" r:id="rId22"/>
    <p:sldId id="264" r:id="rId23"/>
    <p:sldId id="265" r:id="rId24"/>
    <p:sldId id="266" r:id="rId25"/>
    <p:sldId id="268" r:id="rId26"/>
    <p:sldId id="267" r:id="rId27"/>
    <p:sldId id="269" r:id="rId28"/>
    <p:sldId id="271" r:id="rId29"/>
    <p:sldId id="283" r:id="rId30"/>
    <p:sldId id="274" r:id="rId3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1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nice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nice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nice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nice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nice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nice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815B16D-A74E-44B3-8B0D-76DBFD06CDB8}" type="datetimeFigureOut">
              <a:rPr lang="sk-SK" smtClean="0"/>
              <a:t>18. 12. 2017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86708EC-D9EF-4D64-A79C-0E4B71CDDC96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Transformátor BCTRAN (18)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Bc. Jozef Humeník</a:t>
            </a:r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2438400" y="55728"/>
            <a:ext cx="6172200" cy="13570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400" dirty="0" smtClean="0"/>
              <a:t>Technická univerzita v Košiciach</a:t>
            </a:r>
          </a:p>
          <a:p>
            <a:pPr algn="ctr"/>
            <a:r>
              <a:rPr lang="sk-SK" sz="1900" dirty="0" smtClean="0"/>
              <a:t>Fakulta elektrotechniky a informatiky</a:t>
            </a:r>
          </a:p>
          <a:p>
            <a:pPr algn="ctr"/>
            <a:r>
              <a:rPr lang="sk-SK" sz="1800" dirty="0" smtClean="0"/>
              <a:t>Katedra elektroenergetiky</a:t>
            </a:r>
            <a:endParaRPr lang="sk-SK" sz="16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2797631" y="2871230"/>
            <a:ext cx="5453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>
                <a:solidFill>
                  <a:schemeClr val="tx2"/>
                </a:solidFill>
              </a:rPr>
              <a:t>Modelovanie v elektroenergetike</a:t>
            </a:r>
            <a:endParaRPr lang="sk-SK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0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Obsah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pPr marL="457200" indent="-457200">
              <a:buFont typeface="+mj-lt"/>
              <a:buAutoNum type="alphaUcPeriod"/>
            </a:pPr>
            <a:r>
              <a:rPr lang="sk-SK" dirty="0" smtClean="0"/>
              <a:t>Schéma </a:t>
            </a:r>
            <a:r>
              <a:rPr lang="sk-SK" dirty="0" smtClean="0"/>
              <a:t>elektrickej </a:t>
            </a:r>
            <a:r>
              <a:rPr lang="sk-SK" dirty="0" smtClean="0"/>
              <a:t>siete s </a:t>
            </a:r>
            <a:r>
              <a:rPr lang="sk-SK" dirty="0" smtClean="0"/>
              <a:t>využitím transformátora </a:t>
            </a:r>
            <a:r>
              <a:rPr lang="sk-SK" dirty="0" smtClean="0"/>
              <a:t>typu BCTRAN</a:t>
            </a:r>
          </a:p>
          <a:p>
            <a:pPr marL="457200" indent="-457200">
              <a:buFont typeface="+mj-lt"/>
              <a:buAutoNum type="alphaUcPeriod"/>
            </a:pPr>
            <a:endParaRPr lang="sk-SK" dirty="0"/>
          </a:p>
          <a:p>
            <a:pPr marL="457200" indent="-457200">
              <a:buFont typeface="+mj-lt"/>
              <a:buAutoNum type="alphaUcPeriod"/>
            </a:pPr>
            <a:r>
              <a:rPr lang="sk-SK" dirty="0" smtClean="0"/>
              <a:t>Popis parametrov potrebných pre zostavenie transformátora typu BCTRAN</a:t>
            </a:r>
          </a:p>
          <a:p>
            <a:pPr marL="457200" indent="-457200">
              <a:buFont typeface="+mj-lt"/>
              <a:buAutoNum type="alphaUcPeriod"/>
            </a:pPr>
            <a:endParaRPr lang="sk-SK" dirty="0"/>
          </a:p>
          <a:p>
            <a:pPr marL="457200" indent="-457200">
              <a:buFont typeface="+mj-lt"/>
              <a:buAutoNum type="alphaUcPeriod"/>
            </a:pPr>
            <a:r>
              <a:rPr lang="sk-SK" dirty="0" smtClean="0"/>
              <a:t>Výhody a nevýhody transformátora typu BCTRAN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963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r>
              <a:rPr lang="sk-SK" sz="1800" dirty="0" smtClean="0"/>
              <a:t>Obr. 1 Schéma zapojenia obvodu</a:t>
            </a:r>
            <a:endParaRPr lang="sk-SK" sz="1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0865"/>
            <a:ext cx="7184688" cy="108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65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Legenda: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smtClean="0"/>
              <a:t>110 kV – Zdroj s menovitým napätím 110 kV (</a:t>
            </a:r>
            <a:r>
              <a:rPr lang="sk-SK" dirty="0" smtClean="0"/>
              <a:t>vonk</a:t>
            </a:r>
            <a:r>
              <a:rPr lang="sk-SK" dirty="0" smtClean="0"/>
              <a:t>ajšia</a:t>
            </a:r>
            <a:r>
              <a:rPr lang="sk-SK" dirty="0" smtClean="0"/>
              <a:t> </a:t>
            </a:r>
            <a:r>
              <a:rPr lang="sk-SK" dirty="0" smtClean="0"/>
              <a:t>sieť)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Vedenie – vedenie od zdroja k transformátoru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110/23 kV – transformátor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F – miesto vzniku </a:t>
            </a:r>
            <a:r>
              <a:rPr lang="sk-SK" dirty="0" smtClean="0"/>
              <a:t>(2-f) </a:t>
            </a:r>
            <a:r>
              <a:rPr lang="sk-SK" dirty="0" smtClean="0"/>
              <a:t>skratu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Záťaž – napr. zariadenie odberateľa </a:t>
            </a:r>
            <a:r>
              <a:rPr lang="sk-SK" dirty="0" smtClean="0"/>
              <a:t>elektrickej </a:t>
            </a:r>
            <a:r>
              <a:rPr lang="sk-SK" dirty="0" smtClean="0"/>
              <a:t>energie  </a:t>
            </a: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91966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sz="1800" dirty="0" smtClean="0"/>
          </a:p>
          <a:p>
            <a:pPr marL="0" indent="0" algn="ctr">
              <a:buNone/>
            </a:pPr>
            <a:endParaRPr lang="sk-SK" sz="1800" dirty="0"/>
          </a:p>
          <a:p>
            <a:pPr marL="0" indent="0" algn="ctr">
              <a:buNone/>
            </a:pPr>
            <a:r>
              <a:rPr lang="sk-SK" sz="1800" dirty="0" smtClean="0"/>
              <a:t>Obr. 2 Schéma zapojenia obvodu v programe </a:t>
            </a:r>
            <a:r>
              <a:rPr lang="sk-SK" sz="1800" dirty="0" err="1" smtClean="0"/>
              <a:t>ATPDraw</a:t>
            </a:r>
            <a:endParaRPr lang="sk-SK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71" y="2348880"/>
            <a:ext cx="6091014" cy="249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60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Legenda: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000" dirty="0" smtClean="0"/>
              <a:t>U – Zdroj s nasledovnými parametrami nastavenými v </a:t>
            </a:r>
            <a:r>
              <a:rPr lang="sk-SK" sz="2000" dirty="0" err="1" smtClean="0"/>
              <a:t>ATPDraw</a:t>
            </a:r>
            <a:r>
              <a:rPr lang="sk-SK" sz="2000" dirty="0" smtClean="0"/>
              <a:t> </a:t>
            </a:r>
            <a:r>
              <a:rPr lang="sk-SK" sz="1600" dirty="0" smtClean="0"/>
              <a:t>(Ac3Ph.sup)</a:t>
            </a:r>
            <a:endParaRPr lang="sk-SK" sz="1600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000" dirty="0" smtClean="0"/>
              <a:t>Kde: </a:t>
            </a:r>
          </a:p>
          <a:p>
            <a:pPr marL="0" indent="0">
              <a:buNone/>
            </a:pPr>
            <a:r>
              <a:rPr lang="sk-SK" sz="2000" dirty="0" err="1" smtClean="0"/>
              <a:t>Amp</a:t>
            </a:r>
            <a:r>
              <a:rPr lang="sk-SK" sz="2000" dirty="0" smtClean="0"/>
              <a:t>  	: fázové napätie</a:t>
            </a:r>
          </a:p>
          <a:p>
            <a:pPr marL="0" indent="0">
              <a:buNone/>
            </a:pPr>
            <a:r>
              <a:rPr lang="sk-SK" sz="2000" dirty="0" smtClean="0"/>
              <a:t>f 	: </a:t>
            </a:r>
            <a:r>
              <a:rPr lang="sk-SK" sz="2000" dirty="0" smtClean="0"/>
              <a:t>frekvencia siete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 err="1" smtClean="0"/>
              <a:t>pha</a:t>
            </a:r>
            <a:r>
              <a:rPr lang="sk-SK" sz="2000" dirty="0" smtClean="0"/>
              <a:t> 	: fázový posun</a:t>
            </a:r>
          </a:p>
          <a:p>
            <a:pPr marL="0" indent="0">
              <a:buNone/>
            </a:pPr>
            <a:r>
              <a:rPr lang="sk-SK" sz="2000" dirty="0" err="1" smtClean="0"/>
              <a:t>Tstart</a:t>
            </a:r>
            <a:r>
              <a:rPr lang="sk-SK" sz="2000" dirty="0" smtClean="0"/>
              <a:t> 	: čas zapnutia</a:t>
            </a:r>
          </a:p>
          <a:p>
            <a:pPr marL="0" indent="0">
              <a:buNone/>
            </a:pPr>
            <a:r>
              <a:rPr lang="sk-SK" sz="2000" dirty="0" err="1" smtClean="0"/>
              <a:t>Tstop</a:t>
            </a:r>
            <a:r>
              <a:rPr lang="sk-SK" sz="2000" dirty="0" smtClean="0"/>
              <a:t> 	: čas vypnutia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154" y="3429000"/>
            <a:ext cx="3816424" cy="239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0142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Vedenie – vedenie od zdroja k transformátoru </a:t>
            </a:r>
            <a:r>
              <a:rPr lang="sk-SK" sz="1600" dirty="0" smtClean="0"/>
              <a:t>(Linesy_3.sup)</a:t>
            </a:r>
            <a:endParaRPr lang="sk-SK" sz="1600" dirty="0" smtClean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r>
              <a:rPr lang="sk-SK" sz="2000" dirty="0" smtClean="0"/>
              <a:t>Kde:</a:t>
            </a:r>
          </a:p>
          <a:p>
            <a:pPr marL="0" indent="0">
              <a:buNone/>
            </a:pPr>
            <a:r>
              <a:rPr lang="sk-SK" sz="2000" dirty="0" smtClean="0"/>
              <a:t>R0	: </a:t>
            </a:r>
            <a:r>
              <a:rPr lang="sk-SK" sz="2000" i="1" dirty="0" err="1" smtClean="0"/>
              <a:t>R</a:t>
            </a:r>
            <a:r>
              <a:rPr lang="sk-SK" sz="2000" baseline="-25000" dirty="0" err="1" smtClean="0"/>
              <a:t>v</a:t>
            </a:r>
            <a:r>
              <a:rPr lang="sk-SK" sz="2000" dirty="0" smtClean="0"/>
              <a:t> </a:t>
            </a:r>
            <a:r>
              <a:rPr lang="sk-SK" sz="2000" dirty="0" smtClean="0">
                <a:sym typeface="Symbol" panose="05050102010706020507" pitchFamily="18" charset="2"/>
              </a:rPr>
              <a:t></a:t>
            </a:r>
            <a:r>
              <a:rPr lang="sk-SK" sz="2000" dirty="0" smtClean="0"/>
              <a:t> </a:t>
            </a:r>
            <a:r>
              <a:rPr lang="sk-SK" sz="2000" i="1" dirty="0" smtClean="0"/>
              <a:t>l</a:t>
            </a:r>
          </a:p>
          <a:p>
            <a:pPr marL="0" indent="0">
              <a:buNone/>
            </a:pPr>
            <a:r>
              <a:rPr lang="sk-SK" sz="2000" dirty="0" smtClean="0"/>
              <a:t>L0	: </a:t>
            </a:r>
            <a:r>
              <a:rPr lang="sk-SK" sz="2000" i="1" dirty="0" smtClean="0"/>
              <a:t>X</a:t>
            </a:r>
            <a:r>
              <a:rPr lang="sk-SK" sz="2000" baseline="-25000" dirty="0" smtClean="0"/>
              <a:t>v0</a:t>
            </a:r>
          </a:p>
          <a:p>
            <a:pPr marL="0" indent="0">
              <a:buNone/>
            </a:pPr>
            <a:r>
              <a:rPr lang="sk-SK" sz="2000" dirty="0" smtClean="0"/>
              <a:t>R+	: </a:t>
            </a:r>
            <a:r>
              <a:rPr lang="sk-SK" sz="2000" i="1" dirty="0" err="1" smtClean="0"/>
              <a:t>R</a:t>
            </a:r>
            <a:r>
              <a:rPr lang="sk-SK" sz="2000" baseline="-25000" dirty="0" err="1" smtClean="0"/>
              <a:t>v</a:t>
            </a:r>
            <a:r>
              <a:rPr lang="sk-SK" sz="2000" dirty="0" smtClean="0"/>
              <a:t> </a:t>
            </a:r>
            <a:r>
              <a:rPr lang="sk-SK" sz="2000" dirty="0">
                <a:sym typeface="Symbol" panose="05050102010706020507" pitchFamily="18" charset="2"/>
              </a:rPr>
              <a:t></a:t>
            </a:r>
            <a:r>
              <a:rPr lang="sk-SK" sz="2000" dirty="0"/>
              <a:t> </a:t>
            </a:r>
            <a:r>
              <a:rPr lang="sk-SK" sz="2000" dirty="0" smtClean="0"/>
              <a:t> </a:t>
            </a:r>
            <a:r>
              <a:rPr lang="sk-SK" sz="2000" i="1" dirty="0" smtClean="0"/>
              <a:t>l</a:t>
            </a:r>
          </a:p>
          <a:p>
            <a:pPr marL="0" indent="0">
              <a:buNone/>
            </a:pPr>
            <a:r>
              <a:rPr lang="sk-SK" sz="2000" dirty="0" smtClean="0"/>
              <a:t>L+	: </a:t>
            </a:r>
            <a:r>
              <a:rPr lang="sk-SK" sz="2000" i="1" dirty="0" err="1" smtClean="0"/>
              <a:t>X</a:t>
            </a:r>
            <a:r>
              <a:rPr lang="sk-SK" sz="2000" baseline="-25000" dirty="0" err="1" smtClean="0"/>
              <a:t>v</a:t>
            </a:r>
            <a:r>
              <a:rPr lang="sk-SK" sz="2000" dirty="0" smtClean="0"/>
              <a:t> </a:t>
            </a:r>
            <a:r>
              <a:rPr lang="sk-SK" sz="2000" dirty="0">
                <a:sym typeface="Symbol" panose="05050102010706020507" pitchFamily="18" charset="2"/>
              </a:rPr>
              <a:t></a:t>
            </a:r>
            <a:r>
              <a:rPr lang="sk-SK" sz="2000" dirty="0" smtClean="0"/>
              <a:t> </a:t>
            </a:r>
            <a:r>
              <a:rPr lang="sk-SK" sz="2000" i="1" dirty="0" smtClean="0"/>
              <a:t>l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397" y="3429000"/>
            <a:ext cx="3646516" cy="1656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7741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Transformátor typu BCTRAN </a:t>
            </a:r>
          </a:p>
          <a:p>
            <a:pPr marL="0" indent="0">
              <a:buNone/>
            </a:pPr>
            <a:r>
              <a:rPr lang="sk-SK" sz="1600" dirty="0" smtClean="0"/>
              <a:t>(</a:t>
            </a:r>
            <a:r>
              <a:rPr lang="sk-SK" sz="1600" dirty="0" err="1" smtClean="0"/>
              <a:t>BCTRANxy.bct</a:t>
            </a:r>
            <a:r>
              <a:rPr lang="sk-SK" sz="1600" dirty="0" smtClean="0"/>
              <a:t>)</a:t>
            </a:r>
            <a:endParaRPr lang="sk-SK" sz="1600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577568"/>
            <a:ext cx="6264697" cy="37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07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3-fázový vypínač</a:t>
            </a:r>
          </a:p>
          <a:p>
            <a:pPr marL="0" indent="0">
              <a:buNone/>
            </a:pPr>
            <a:r>
              <a:rPr lang="sk-SK" sz="1600" dirty="0" smtClean="0"/>
              <a:t>(Swit_3xt.sup)</a:t>
            </a:r>
            <a:endParaRPr lang="sk-SK" sz="1600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000" dirty="0" smtClean="0"/>
              <a:t>Kde:</a:t>
            </a:r>
          </a:p>
          <a:p>
            <a:pPr marL="0" indent="0">
              <a:buNone/>
            </a:pPr>
            <a:r>
              <a:rPr lang="sk-SK" sz="2000" dirty="0" smtClean="0"/>
              <a:t>T-cl_1,2,3	: čas zopnutia</a:t>
            </a:r>
          </a:p>
          <a:p>
            <a:pPr marL="0" indent="0">
              <a:buNone/>
            </a:pPr>
            <a:r>
              <a:rPr lang="sk-SK" sz="2000" dirty="0" smtClean="0"/>
              <a:t>Top_1,2,3	: čas rozopnutia</a:t>
            </a:r>
          </a:p>
          <a:p>
            <a:pPr marL="0" indent="0">
              <a:buNone/>
            </a:pPr>
            <a:r>
              <a:rPr lang="sk-SK" sz="2000" dirty="0" err="1" smtClean="0"/>
              <a:t>Imar</a:t>
            </a:r>
            <a:r>
              <a:rPr lang="sk-SK" sz="2000" dirty="0" smtClean="0"/>
              <a:t>		: prúd</a:t>
            </a:r>
            <a:endParaRPr lang="sk-SK" sz="2000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89461"/>
            <a:ext cx="3455790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070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RLC záťaž</a:t>
            </a:r>
          </a:p>
          <a:p>
            <a:pPr marL="0" indent="0">
              <a:buNone/>
            </a:pPr>
            <a:r>
              <a:rPr lang="sk-SK" sz="1600" dirty="0" smtClean="0"/>
              <a:t>(Rlc3.sup)</a:t>
            </a:r>
            <a:endParaRPr lang="sk-SK" sz="1600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000" dirty="0" smtClean="0"/>
              <a:t>Kde:</a:t>
            </a:r>
          </a:p>
          <a:p>
            <a:pPr marL="0" indent="0">
              <a:buNone/>
            </a:pPr>
            <a:r>
              <a:rPr lang="sk-SK" sz="2000" dirty="0"/>
              <a:t>R</a:t>
            </a:r>
            <a:r>
              <a:rPr lang="sk-SK" sz="2000" dirty="0" smtClean="0"/>
              <a:t>_1,2,3		: </a:t>
            </a:r>
            <a:r>
              <a:rPr lang="sk-SK" sz="2000" dirty="0" err="1" smtClean="0"/>
              <a:t>rezistancia</a:t>
            </a:r>
            <a:r>
              <a:rPr lang="sk-SK" sz="2000" dirty="0" smtClean="0"/>
              <a:t> </a:t>
            </a:r>
            <a:r>
              <a:rPr lang="sk-SK" sz="2000" dirty="0" smtClean="0"/>
              <a:t>záťaže</a:t>
            </a:r>
          </a:p>
          <a:p>
            <a:pPr marL="0" indent="0">
              <a:buNone/>
            </a:pPr>
            <a:r>
              <a:rPr lang="sk-SK" sz="2000" dirty="0" smtClean="0"/>
              <a:t>L_1,2,3		: indukcia záťaže</a:t>
            </a:r>
          </a:p>
          <a:p>
            <a:pPr marL="0" indent="0">
              <a:buNone/>
            </a:pPr>
            <a:r>
              <a:rPr lang="sk-SK" sz="2000" dirty="0" smtClean="0"/>
              <a:t>C_1,2,3		: kapacita záťaže</a:t>
            </a:r>
            <a:endParaRPr lang="sk-SK" sz="2000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8919"/>
            <a:ext cx="3043413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667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Miesto poruchy – označenie „F“ (angl. </a:t>
            </a:r>
            <a:r>
              <a:rPr lang="sk-SK" sz="2000" dirty="0" err="1" smtClean="0"/>
              <a:t>fault</a:t>
            </a:r>
            <a:r>
              <a:rPr lang="sk-SK" sz="2000" dirty="0" smtClean="0"/>
              <a:t>)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r>
              <a:rPr lang="sk-SK" sz="2000" dirty="0" smtClean="0"/>
              <a:t>V programe </a:t>
            </a:r>
            <a:r>
              <a:rPr lang="sk-SK" sz="2000" dirty="0" err="1" smtClean="0"/>
              <a:t>ATPDraw</a:t>
            </a:r>
            <a:r>
              <a:rPr lang="sk-SK" sz="2000" dirty="0" smtClean="0"/>
              <a:t> sa skrat simuluje pomocou prvku „</a:t>
            </a:r>
            <a:r>
              <a:rPr lang="sk-SK" sz="2000" dirty="0" err="1" smtClean="0"/>
              <a:t>splitter.sup</a:t>
            </a:r>
            <a:r>
              <a:rPr lang="sk-SK" sz="2000" dirty="0" smtClean="0"/>
              <a:t>“ a </a:t>
            </a:r>
            <a:r>
              <a:rPr lang="sk-SK" sz="2000" dirty="0" smtClean="0"/>
              <a:t>1-f </a:t>
            </a:r>
            <a:r>
              <a:rPr lang="sk-SK" sz="2000" dirty="0" smtClean="0"/>
              <a:t>vypínača „</a:t>
            </a:r>
            <a:r>
              <a:rPr lang="sk-SK" sz="2000" dirty="0" err="1" smtClean="0"/>
              <a:t>schwitchtc.sup</a:t>
            </a:r>
            <a:r>
              <a:rPr lang="sk-SK" sz="2000" dirty="0" smtClean="0"/>
              <a:t>“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861048"/>
            <a:ext cx="1584176" cy="2523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820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2000" dirty="0" smtClean="0"/>
          </a:p>
          <a:p>
            <a:pPr marL="0" indent="0" algn="ctr">
              <a:buNone/>
            </a:pPr>
            <a:r>
              <a:rPr lang="sk-SK" sz="2000" dirty="0" smtClean="0"/>
              <a:t>Typy skratov, ktoré je možné nasimulovať:</a:t>
            </a:r>
          </a:p>
          <a:p>
            <a:pPr marL="0" indent="0">
              <a:buNone/>
            </a:pPr>
            <a:endParaRPr lang="sk-SK" sz="2000" dirty="0"/>
          </a:p>
          <a:p>
            <a:r>
              <a:rPr lang="sk-SK" sz="2000" dirty="0" smtClean="0"/>
              <a:t>1-fázový </a:t>
            </a:r>
            <a:r>
              <a:rPr lang="sk-SK" sz="2000" dirty="0"/>
              <a:t>skrat</a:t>
            </a:r>
          </a:p>
          <a:p>
            <a:r>
              <a:rPr lang="sk-SK" sz="2000" dirty="0"/>
              <a:t>2-fázový </a:t>
            </a:r>
            <a:r>
              <a:rPr lang="sk-SK" sz="2000" dirty="0" smtClean="0"/>
              <a:t>skrat</a:t>
            </a:r>
          </a:p>
          <a:p>
            <a:r>
              <a:rPr lang="sk-SK" sz="2000" dirty="0" smtClean="0"/>
              <a:t>2-fázový skrat so zemou</a:t>
            </a:r>
          </a:p>
          <a:p>
            <a:r>
              <a:rPr lang="sk-SK" sz="2000" dirty="0" smtClean="0"/>
              <a:t>3-fázový skrat</a:t>
            </a:r>
            <a:endParaRPr lang="sk-SK" sz="2000" dirty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120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Pre správnu funkciu programu je potreba nastaviť </a:t>
            </a:r>
            <a:r>
              <a:rPr lang="sk-SK" sz="2000" dirty="0" smtClean="0"/>
              <a:t>časové parametre v „ATP </a:t>
            </a:r>
            <a:r>
              <a:rPr lang="sk-SK" sz="2000" dirty="0" err="1" smtClean="0"/>
              <a:t>Settings</a:t>
            </a:r>
            <a:r>
              <a:rPr lang="sk-SK" sz="2000" dirty="0" smtClean="0"/>
              <a:t>“</a:t>
            </a:r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r>
              <a:rPr lang="sk-SK" sz="2000" dirty="0" smtClean="0"/>
              <a:t>Kde:</a:t>
            </a:r>
          </a:p>
          <a:p>
            <a:pPr marL="0" indent="0">
              <a:buNone/>
            </a:pPr>
            <a:r>
              <a:rPr lang="sk-SK" sz="2000" dirty="0" err="1" smtClean="0"/>
              <a:t>deltaT</a:t>
            </a:r>
            <a:r>
              <a:rPr lang="sk-SK" sz="2000" dirty="0" smtClean="0"/>
              <a:t>	: hustota vzorkovania </a:t>
            </a:r>
          </a:p>
          <a:p>
            <a:pPr marL="0" indent="0">
              <a:buNone/>
            </a:pPr>
            <a:r>
              <a:rPr lang="sk-SK" sz="2000" dirty="0" err="1" smtClean="0"/>
              <a:t>Tmax</a:t>
            </a:r>
            <a:r>
              <a:rPr lang="sk-SK" sz="2000" dirty="0" smtClean="0"/>
              <a:t>	: časový interval</a:t>
            </a:r>
          </a:p>
          <a:p>
            <a:pPr marL="0" indent="0">
              <a:buNone/>
            </a:pPr>
            <a:r>
              <a:rPr lang="sk-SK" sz="2000" dirty="0" err="1" smtClean="0"/>
              <a:t>Xopt</a:t>
            </a:r>
            <a:r>
              <a:rPr lang="sk-SK" sz="2000" dirty="0" smtClean="0"/>
              <a:t>	: 0 alebo </a:t>
            </a:r>
            <a:r>
              <a:rPr lang="sk-SK" sz="2000" dirty="0" err="1" smtClean="0"/>
              <a:t>nast</a:t>
            </a:r>
            <a:r>
              <a:rPr lang="sk-SK" sz="2000" dirty="0" smtClean="0"/>
              <a:t>. frekvencia </a:t>
            </a:r>
          </a:p>
          <a:p>
            <a:pPr marL="0" indent="0">
              <a:buNone/>
            </a:pPr>
            <a:r>
              <a:rPr lang="sk-SK" sz="2000" dirty="0" err="1" smtClean="0"/>
              <a:t>Copt</a:t>
            </a:r>
            <a:r>
              <a:rPr lang="sk-SK" sz="2000" dirty="0" smtClean="0"/>
              <a:t>	: 0 alebo </a:t>
            </a:r>
            <a:r>
              <a:rPr lang="sk-SK" sz="2000" dirty="0" err="1" smtClean="0"/>
              <a:t>nast</a:t>
            </a:r>
            <a:r>
              <a:rPr lang="sk-SK" sz="2000" dirty="0" smtClean="0"/>
              <a:t>. frekvencia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946" y="2407297"/>
            <a:ext cx="3427179" cy="351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525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28092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Podrobnejšie vysvetlenie parametrov</a:t>
            </a:r>
            <a:r>
              <a:rPr lang="sk-SK" sz="2000" dirty="0"/>
              <a:t> </a:t>
            </a:r>
            <a:r>
              <a:rPr lang="sk-SK" sz="2000" dirty="0" err="1" smtClean="0"/>
              <a:t>Xopt</a:t>
            </a:r>
            <a:r>
              <a:rPr lang="sk-SK" sz="2000" dirty="0" smtClean="0"/>
              <a:t> a </a:t>
            </a:r>
            <a:r>
              <a:rPr lang="sk-SK" sz="2000" dirty="0" err="1" smtClean="0"/>
              <a:t>Copt</a:t>
            </a:r>
            <a:r>
              <a:rPr lang="sk-SK" sz="2000" dirty="0" smtClean="0"/>
              <a:t>:</a:t>
            </a:r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r>
              <a:rPr lang="sk-SK" sz="2000" dirty="0" err="1" smtClean="0"/>
              <a:t>Xopt</a:t>
            </a:r>
            <a:r>
              <a:rPr lang="sk-SK" sz="2000" dirty="0" smtClean="0"/>
              <a:t>	: hodnota induktora je charakterizovaná indukčnosťou (</a:t>
            </a:r>
            <a:r>
              <a:rPr lang="sk-SK" sz="2000" dirty="0" err="1" smtClean="0"/>
              <a:t>mH</a:t>
            </a:r>
            <a:r>
              <a:rPr lang="sk-SK" sz="2000" dirty="0" smtClean="0"/>
              <a:t>)</a:t>
            </a:r>
          </a:p>
          <a:p>
            <a:pPr marL="0" indent="0">
              <a:buNone/>
            </a:pPr>
            <a:r>
              <a:rPr lang="sk-SK" sz="2000" dirty="0" smtClean="0"/>
              <a:t>	  </a:t>
            </a:r>
            <a:r>
              <a:rPr lang="sk-SK" sz="2000" dirty="0" smtClean="0"/>
              <a:t>(v </a:t>
            </a:r>
            <a:r>
              <a:rPr lang="sk-SK" sz="2000" dirty="0" smtClean="0"/>
              <a:t>tom prípade </a:t>
            </a:r>
            <a:r>
              <a:rPr lang="sk-SK" sz="2000" dirty="0" err="1" smtClean="0"/>
              <a:t>Xopt</a:t>
            </a:r>
            <a:r>
              <a:rPr lang="sk-SK" sz="2000" dirty="0" smtClean="0"/>
              <a:t> = 0)</a:t>
            </a:r>
          </a:p>
          <a:p>
            <a:pPr marL="0" indent="0">
              <a:buNone/>
            </a:pPr>
            <a:r>
              <a:rPr lang="sk-SK" sz="2000" dirty="0" smtClean="0"/>
              <a:t>	: </a:t>
            </a:r>
            <a:r>
              <a:rPr lang="sk-SK" sz="2000" dirty="0"/>
              <a:t>hodnota induktora je </a:t>
            </a:r>
            <a:r>
              <a:rPr lang="sk-SK" sz="2000" dirty="0" smtClean="0"/>
              <a:t>charakterizovaná </a:t>
            </a:r>
            <a:r>
              <a:rPr lang="sk-SK" sz="2000" dirty="0" err="1" smtClean="0"/>
              <a:t>reaktanciou</a:t>
            </a:r>
            <a:r>
              <a:rPr lang="sk-SK" sz="2000" dirty="0" smtClean="0"/>
              <a:t> </a:t>
            </a:r>
            <a:r>
              <a:rPr lang="sk-SK" sz="2000" dirty="0" smtClean="0"/>
              <a:t>(</a:t>
            </a:r>
            <a:r>
              <a:rPr lang="sk-SK" sz="2000" dirty="0" smtClean="0">
                <a:sym typeface="Symbol" panose="05050102010706020507" pitchFamily="18" charset="2"/>
              </a:rPr>
              <a:t></a:t>
            </a:r>
            <a:r>
              <a:rPr lang="sk-SK" sz="2000" dirty="0" smtClean="0"/>
              <a:t>)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 smtClean="0"/>
              <a:t>	  </a:t>
            </a:r>
            <a:r>
              <a:rPr lang="sk-SK" sz="2000" dirty="0" smtClean="0"/>
              <a:t>(v </a:t>
            </a:r>
            <a:r>
              <a:rPr lang="sk-SK" sz="2000" dirty="0"/>
              <a:t>tom prípade </a:t>
            </a:r>
            <a:r>
              <a:rPr lang="sk-SK" sz="2000" dirty="0" err="1"/>
              <a:t>Xopt</a:t>
            </a:r>
            <a:r>
              <a:rPr lang="sk-SK" sz="2000" dirty="0"/>
              <a:t> = </a:t>
            </a:r>
            <a:r>
              <a:rPr lang="sk-SK" sz="2000" dirty="0" smtClean="0"/>
              <a:t>nastavená frekvencia)</a:t>
            </a:r>
            <a:endParaRPr lang="sk-SK" sz="2000" dirty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 err="1" smtClean="0"/>
              <a:t>Copt</a:t>
            </a:r>
            <a:r>
              <a:rPr lang="sk-SK" sz="2000" dirty="0" smtClean="0"/>
              <a:t>	</a:t>
            </a:r>
            <a:r>
              <a:rPr lang="sk-SK" sz="2000" dirty="0"/>
              <a:t>: hodnota </a:t>
            </a:r>
            <a:r>
              <a:rPr lang="sk-SK" sz="2000" dirty="0" smtClean="0"/>
              <a:t>kondenzátora je </a:t>
            </a:r>
            <a:r>
              <a:rPr lang="sk-SK" sz="2000" dirty="0" smtClean="0"/>
              <a:t>charakterizovaná kapacitou </a:t>
            </a:r>
            <a:r>
              <a:rPr lang="sk-SK" sz="2000" dirty="0" smtClean="0"/>
              <a:t>(</a:t>
            </a:r>
            <a:r>
              <a:rPr lang="sk-SK" sz="2000" dirty="0" smtClean="0">
                <a:sym typeface="Symbol" panose="05050102010706020507" pitchFamily="18" charset="2"/>
              </a:rPr>
              <a:t></a:t>
            </a:r>
            <a:r>
              <a:rPr lang="sk-SK" sz="2000" dirty="0" smtClean="0"/>
              <a:t>F</a:t>
            </a:r>
            <a:r>
              <a:rPr lang="sk-SK" sz="2000" dirty="0" smtClean="0"/>
              <a:t>)</a:t>
            </a:r>
            <a:endParaRPr lang="sk-SK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  </a:t>
            </a:r>
            <a:r>
              <a:rPr lang="sk-SK" sz="2000" dirty="0" smtClean="0"/>
              <a:t>(v </a:t>
            </a:r>
            <a:r>
              <a:rPr lang="sk-SK" sz="2000" dirty="0"/>
              <a:t>tom prípade </a:t>
            </a:r>
            <a:r>
              <a:rPr lang="sk-SK" sz="2000" dirty="0" err="1" smtClean="0"/>
              <a:t>Copt</a:t>
            </a:r>
            <a:r>
              <a:rPr lang="sk-SK" sz="2000" dirty="0" smtClean="0"/>
              <a:t> </a:t>
            </a:r>
            <a:r>
              <a:rPr lang="sk-SK" sz="2000" dirty="0"/>
              <a:t>= 0</a:t>
            </a:r>
            <a:r>
              <a:rPr lang="sk-SK" sz="2000" dirty="0" smtClean="0"/>
              <a:t>)</a:t>
            </a:r>
          </a:p>
          <a:p>
            <a:pPr marL="0" indent="0">
              <a:buNone/>
            </a:pPr>
            <a:r>
              <a:rPr lang="sk-SK" sz="2000" dirty="0" smtClean="0"/>
              <a:t>	: </a:t>
            </a:r>
            <a:r>
              <a:rPr lang="sk-SK" sz="2000" dirty="0"/>
              <a:t>hodnota </a:t>
            </a:r>
            <a:r>
              <a:rPr lang="sk-SK" sz="2000" dirty="0" smtClean="0"/>
              <a:t>kondenzátora je </a:t>
            </a:r>
            <a:r>
              <a:rPr lang="sk-SK" sz="2000" dirty="0"/>
              <a:t>charakterizovaná </a:t>
            </a:r>
            <a:r>
              <a:rPr lang="sk-SK" sz="2000" dirty="0" err="1" smtClean="0"/>
              <a:t>susceptanciou</a:t>
            </a:r>
            <a:r>
              <a:rPr lang="sk-SK" sz="2000" dirty="0" smtClean="0"/>
              <a:t> </a:t>
            </a:r>
            <a:r>
              <a:rPr lang="sk-SK" sz="2000" dirty="0" smtClean="0"/>
              <a:t>	  (</a:t>
            </a:r>
            <a:r>
              <a:rPr lang="sk-SK" sz="2000" dirty="0" smtClean="0">
                <a:sym typeface="Symbol" panose="05050102010706020507" pitchFamily="18" charset="2"/>
              </a:rPr>
              <a:t></a:t>
            </a:r>
            <a:r>
              <a:rPr lang="sk-SK" sz="2000" dirty="0" smtClean="0"/>
              <a:t>S</a:t>
            </a:r>
            <a:r>
              <a:rPr lang="sk-SK" sz="2000" dirty="0" smtClean="0"/>
              <a:t>)</a:t>
            </a:r>
            <a:endParaRPr lang="sk-SK" sz="2000" dirty="0"/>
          </a:p>
          <a:p>
            <a:pPr marL="0" indent="0">
              <a:buNone/>
            </a:pPr>
            <a:r>
              <a:rPr lang="sk-SK" sz="2000" dirty="0"/>
              <a:t>	  </a:t>
            </a:r>
            <a:r>
              <a:rPr lang="sk-SK" sz="2000" dirty="0" smtClean="0"/>
              <a:t>(v </a:t>
            </a:r>
            <a:r>
              <a:rPr lang="sk-SK" sz="2000" dirty="0"/>
              <a:t>tom prípade </a:t>
            </a:r>
            <a:r>
              <a:rPr lang="sk-SK" sz="2000" dirty="0" err="1" smtClean="0"/>
              <a:t>Copt</a:t>
            </a:r>
            <a:r>
              <a:rPr lang="sk-SK" sz="2000" dirty="0" smtClean="0"/>
              <a:t> </a:t>
            </a:r>
            <a:r>
              <a:rPr lang="sk-SK" sz="2000" dirty="0"/>
              <a:t>= nastavená frekvencia)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7593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28092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Výstupná grafická </a:t>
            </a:r>
            <a:r>
              <a:rPr lang="sk-SK" sz="2000" dirty="0" smtClean="0"/>
              <a:t>závislosť skratového prúdu od času:</a:t>
            </a:r>
            <a:endParaRPr lang="sk-SK" sz="2000" dirty="0" smtClean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36321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43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28092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Výstupná grafická závislosť – popis: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i="1" dirty="0" err="1"/>
              <a:t>x</a:t>
            </a:r>
            <a:r>
              <a:rPr lang="sk-SK" sz="2000" dirty="0" err="1" smtClean="0"/>
              <a:t>-ová</a:t>
            </a:r>
            <a:r>
              <a:rPr lang="sk-SK" sz="2000" dirty="0" smtClean="0"/>
              <a:t> os	: veľkosť prúdu v </a:t>
            </a:r>
            <a:r>
              <a:rPr lang="sk-SK" sz="2000" dirty="0" err="1" smtClean="0"/>
              <a:t>kA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i="1" dirty="0"/>
              <a:t>y</a:t>
            </a:r>
            <a:r>
              <a:rPr lang="sk-SK" sz="2000" dirty="0" smtClean="0"/>
              <a:t>-</a:t>
            </a:r>
            <a:r>
              <a:rPr lang="sk-SK" sz="2000" dirty="0" err="1" smtClean="0"/>
              <a:t>ová</a:t>
            </a:r>
            <a:r>
              <a:rPr lang="sk-SK" sz="2000" dirty="0" smtClean="0"/>
              <a:t> os	: časový interval (0 – 1 </a:t>
            </a:r>
            <a:r>
              <a:rPr lang="sk-SK" sz="2000" dirty="0" smtClean="0"/>
              <a:t>s)</a:t>
            </a:r>
            <a:endParaRPr lang="sk-SK" sz="2000" dirty="0" smtClean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r>
              <a:rPr lang="sk-SK" sz="2000" dirty="0" smtClean="0"/>
              <a:t>Fáza L1	: červený priebeh</a:t>
            </a:r>
          </a:p>
          <a:p>
            <a:pPr marL="0" indent="0">
              <a:buNone/>
            </a:pPr>
            <a:r>
              <a:rPr lang="sk-SK" sz="2000" dirty="0" smtClean="0"/>
              <a:t>Fáza L2 	: zelený priebeh</a:t>
            </a:r>
          </a:p>
          <a:p>
            <a:pPr marL="0" indent="0">
              <a:buNone/>
            </a:pPr>
            <a:r>
              <a:rPr lang="sk-SK" sz="2000" dirty="0" smtClean="0"/>
              <a:t>Fáza L3	: modrý priebeh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 smtClean="0"/>
          </a:p>
        </p:txBody>
      </p:sp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r>
              <a:rPr lang="sk-SK" dirty="0" smtClean="0"/>
              <a:t>A. Schéma </a:t>
            </a:r>
            <a:r>
              <a:rPr lang="sk-SK" dirty="0" smtClean="0"/>
              <a:t>elektrickej </a:t>
            </a:r>
            <a:r>
              <a:rPr lang="sk-SK" dirty="0"/>
              <a:t>siete s </a:t>
            </a:r>
            <a:r>
              <a:rPr lang="sk-SK" dirty="0" smtClean="0"/>
              <a:t>využitím </a:t>
            </a:r>
            <a:r>
              <a:rPr lang="sk-SK" dirty="0" smtClean="0"/>
              <a:t>transformátora </a:t>
            </a:r>
            <a:r>
              <a:rPr lang="sk-SK" dirty="0"/>
              <a:t>typu </a:t>
            </a:r>
            <a:r>
              <a:rPr lang="sk-SK" dirty="0" smtClean="0"/>
              <a:t>BCTRAN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766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B. Popis parametrov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sz="2000" dirty="0" smtClean="0"/>
              <a:t>Schematická značka transformátora typu BCTRAN:</a:t>
            </a:r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r>
              <a:rPr lang="sk-SK" dirty="0"/>
              <a:t>Program </a:t>
            </a:r>
            <a:r>
              <a:rPr lang="sk-SK" dirty="0" err="1"/>
              <a:t>ATDraw</a:t>
            </a:r>
            <a:r>
              <a:rPr lang="sk-SK" dirty="0"/>
              <a:t> </a:t>
            </a:r>
            <a:r>
              <a:rPr lang="sk-SK" dirty="0" smtClean="0"/>
              <a:t>umožňuje </a:t>
            </a:r>
            <a:r>
              <a:rPr lang="sk-SK" dirty="0"/>
              <a:t>vygenerovať parametre transformátora pomocou </a:t>
            </a:r>
            <a:r>
              <a:rPr lang="sk-SK" dirty="0" smtClean="0"/>
              <a:t>modelu transformátora </a:t>
            </a:r>
            <a:r>
              <a:rPr lang="sk-SK" dirty="0"/>
              <a:t>BCTRAN, na základe </a:t>
            </a:r>
            <a:r>
              <a:rPr lang="sk-SK" dirty="0" smtClean="0"/>
              <a:t>zadávania </a:t>
            </a:r>
            <a:r>
              <a:rPr lang="sk-SK" dirty="0"/>
              <a:t>štítkových údajov transformátora.</a:t>
            </a:r>
          </a:p>
          <a:p>
            <a:pPr marL="0" indent="0" algn="ctr">
              <a:buNone/>
            </a:pP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318" y="2060848"/>
            <a:ext cx="1800200" cy="1863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66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136904" cy="4873752"/>
          </a:xfrm>
        </p:spPr>
        <p:txBody>
          <a:bodyPr/>
          <a:lstStyle/>
          <a:p>
            <a:pPr marL="0" indent="0" algn="ctr">
              <a:buNone/>
            </a:pPr>
            <a:r>
              <a:rPr lang="sk-SK" sz="2000" dirty="0" smtClean="0"/>
              <a:t>Zadávané údaje:</a:t>
            </a:r>
          </a:p>
          <a:p>
            <a:pPr marL="0" indent="0">
              <a:buNone/>
            </a:pPr>
            <a:r>
              <a:rPr lang="sk-SK" sz="2000" dirty="0" smtClean="0"/>
              <a:t>Zložka „</a:t>
            </a:r>
            <a:r>
              <a:rPr lang="sk-SK" sz="2000" dirty="0" err="1" smtClean="0">
                <a:solidFill>
                  <a:srgbClr val="FF0000"/>
                </a:solidFill>
              </a:rPr>
              <a:t>Structure</a:t>
            </a:r>
            <a:r>
              <a:rPr lang="sk-SK" sz="2000" dirty="0" smtClean="0"/>
              <a:t>“ : 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err="1" smtClean="0"/>
              <a:t>Number</a:t>
            </a:r>
            <a:r>
              <a:rPr lang="sk-SK" sz="2000" dirty="0" smtClean="0"/>
              <a:t> of </a:t>
            </a:r>
            <a:r>
              <a:rPr lang="sk-SK" sz="2000" dirty="0" err="1" smtClean="0"/>
              <a:t>phases</a:t>
            </a:r>
            <a:r>
              <a:rPr lang="sk-SK" sz="2000" dirty="0" smtClean="0"/>
              <a:t> (počet fáz) – </a:t>
            </a:r>
            <a:r>
              <a:rPr lang="sk-SK" sz="2000" dirty="0" smtClean="0"/>
              <a:t>1-f </a:t>
            </a:r>
            <a:r>
              <a:rPr lang="sk-SK" sz="2000" dirty="0" smtClean="0"/>
              <a:t>alebo </a:t>
            </a:r>
            <a:r>
              <a:rPr lang="sk-SK" sz="2000" dirty="0" smtClean="0"/>
              <a:t>3-f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err="1" smtClean="0"/>
              <a:t>Number</a:t>
            </a:r>
            <a:r>
              <a:rPr lang="sk-SK" sz="2000" dirty="0" smtClean="0"/>
              <a:t> </a:t>
            </a:r>
            <a:r>
              <a:rPr lang="sk-SK" sz="2000" dirty="0" err="1" smtClean="0"/>
              <a:t>windings</a:t>
            </a:r>
            <a:r>
              <a:rPr lang="sk-SK" sz="2000" dirty="0" smtClean="0"/>
              <a:t> (počet vinutí) – 1 alebo 2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Type </a:t>
            </a:r>
            <a:r>
              <a:rPr lang="sk-SK" sz="2000" dirty="0" err="1" smtClean="0"/>
              <a:t>of</a:t>
            </a:r>
            <a:r>
              <a:rPr lang="sk-SK" sz="2000" dirty="0" smtClean="0"/>
              <a:t> </a:t>
            </a:r>
            <a:r>
              <a:rPr lang="sk-SK" sz="2000" dirty="0" err="1" smtClean="0"/>
              <a:t>core</a:t>
            </a:r>
            <a:r>
              <a:rPr lang="sk-SK" sz="2000" dirty="0" smtClean="0"/>
              <a:t> (typ jadra) – 	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</a:t>
            </a:r>
            <a:r>
              <a:rPr lang="sk-SK" sz="2000" dirty="0" err="1" smtClean="0"/>
              <a:t>Triplex</a:t>
            </a:r>
            <a:r>
              <a:rPr lang="sk-SK" sz="2000" dirty="0"/>
              <a:t> </a:t>
            </a:r>
            <a:r>
              <a:rPr lang="sk-SK" sz="2000" dirty="0" smtClean="0"/>
              <a:t>(3x </a:t>
            </a:r>
            <a:r>
              <a:rPr lang="sk-SK" sz="2000" dirty="0" smtClean="0"/>
              <a:t>1-fázový transformátor) 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</a:t>
            </a:r>
            <a:r>
              <a:rPr lang="sk-SK" sz="2000" dirty="0" err="1" smtClean="0"/>
              <a:t>Shell</a:t>
            </a:r>
            <a:r>
              <a:rPr lang="sk-SK" sz="2000" dirty="0" smtClean="0"/>
              <a:t> </a:t>
            </a:r>
            <a:r>
              <a:rPr lang="sk-SK" sz="2000" dirty="0" err="1" smtClean="0"/>
              <a:t>core</a:t>
            </a:r>
            <a:r>
              <a:rPr lang="sk-SK" sz="2000" dirty="0"/>
              <a:t> </a:t>
            </a:r>
            <a:r>
              <a:rPr lang="sk-SK" sz="2000" dirty="0" smtClean="0"/>
              <a:t>(plášťový transformátor) 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3- až 5-legged </a:t>
            </a:r>
            <a:r>
              <a:rPr lang="sk-SK" sz="2000" dirty="0" err="1" smtClean="0"/>
              <a:t>stacked</a:t>
            </a:r>
            <a:r>
              <a:rPr lang="sk-SK" sz="2000" dirty="0" smtClean="0"/>
              <a:t> (3 – 5 vývodový TR)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5-legged </a:t>
            </a:r>
            <a:r>
              <a:rPr lang="sk-SK" sz="2000" dirty="0" err="1" smtClean="0"/>
              <a:t>wound</a:t>
            </a:r>
            <a:r>
              <a:rPr lang="sk-SK" sz="2000" dirty="0" smtClean="0"/>
              <a:t> </a:t>
            </a:r>
            <a:r>
              <a:rPr lang="sk-SK" sz="2000" dirty="0" err="1" smtClean="0"/>
              <a:t>core</a:t>
            </a:r>
            <a:r>
              <a:rPr lang="sk-SK" sz="2000" dirty="0" smtClean="0"/>
              <a:t> (5 vývodový TR) </a:t>
            </a:r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endParaRPr lang="sk-SK" dirty="0"/>
          </a:p>
          <a:p>
            <a:pPr marL="0" indent="0" algn="ctr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9354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i="1" dirty="0" smtClean="0"/>
              <a:t>	</a:t>
            </a:r>
          </a:p>
          <a:p>
            <a:pPr marL="0" indent="0" algn="ctr">
              <a:buNone/>
            </a:pPr>
            <a:r>
              <a:rPr lang="sk-SK" sz="2000" b="1" i="1" dirty="0" smtClean="0"/>
              <a:t>	</a:t>
            </a:r>
            <a:r>
              <a:rPr lang="sk-SK" sz="2000" dirty="0" smtClean="0"/>
              <a:t>Test </a:t>
            </a:r>
            <a:r>
              <a:rPr lang="sk-SK" sz="2000" dirty="0" err="1" smtClean="0"/>
              <a:t>frequency</a:t>
            </a:r>
            <a:r>
              <a:rPr lang="sk-SK" sz="2000" dirty="0" smtClean="0"/>
              <a:t> </a:t>
            </a:r>
            <a:r>
              <a:rPr lang="sk-SK" sz="2000" dirty="0" smtClean="0"/>
              <a:t>(frekvencia)</a:t>
            </a:r>
            <a:endParaRPr lang="sk-SK" sz="2000" dirty="0" smtClean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 smtClean="0"/>
              <a:t>	LR alebo AR </a:t>
            </a:r>
            <a:r>
              <a:rPr lang="sk-SK" sz="2000" dirty="0" err="1" smtClean="0"/>
              <a:t>Output</a:t>
            </a:r>
            <a:r>
              <a:rPr lang="sk-SK" sz="2000" dirty="0" smtClean="0"/>
              <a:t> (typ výstupnej matice)</a:t>
            </a:r>
            <a:endParaRPr lang="sk-SK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01008"/>
            <a:ext cx="4686455" cy="276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25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	</a:t>
            </a:r>
          </a:p>
          <a:p>
            <a:pPr marL="0" indent="0">
              <a:buNone/>
            </a:pPr>
            <a:r>
              <a:rPr lang="sk-SK" sz="2000" dirty="0"/>
              <a:t>Zložka </a:t>
            </a:r>
            <a:r>
              <a:rPr lang="sk-SK" sz="2000" dirty="0" smtClean="0"/>
              <a:t>„</a:t>
            </a:r>
            <a:r>
              <a:rPr lang="sk-SK" sz="2000" dirty="0" err="1" smtClean="0">
                <a:solidFill>
                  <a:srgbClr val="FF0000"/>
                </a:solidFill>
              </a:rPr>
              <a:t>Ratings</a:t>
            </a:r>
            <a:r>
              <a:rPr lang="sk-SK" sz="2000" dirty="0" smtClean="0"/>
              <a:t>“ </a:t>
            </a:r>
            <a:r>
              <a:rPr lang="sk-SK" sz="2000" dirty="0"/>
              <a:t>: </a:t>
            </a:r>
            <a:r>
              <a:rPr lang="sk-SK" sz="2000" dirty="0" smtClean="0"/>
              <a:t>(Táto zložka slúži na zadávanie údajov zo štítkových údajov a pre nastavenie spôsobu zapojenia)</a:t>
            </a:r>
            <a:endParaRPr lang="sk-SK" sz="2000" dirty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 smtClean="0"/>
              <a:t>	L-L </a:t>
            </a:r>
            <a:r>
              <a:rPr lang="sk-SK" sz="2000" dirty="0" err="1" smtClean="0"/>
              <a:t>Voltage</a:t>
            </a:r>
            <a:r>
              <a:rPr lang="sk-SK" sz="2000" dirty="0" smtClean="0"/>
              <a:t> - napätie na primárnej strane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	(HV </a:t>
            </a:r>
            <a:r>
              <a:rPr lang="sk-SK" sz="2000" dirty="0" smtClean="0"/>
              <a:t>– strana vyššieho </a:t>
            </a:r>
            <a:r>
              <a:rPr lang="sk-SK" sz="2000" dirty="0" smtClean="0"/>
              <a:t>napätia)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       </a:t>
            </a:r>
            <a:r>
              <a:rPr lang="sk-SK" sz="2000" dirty="0" smtClean="0"/>
              <a:t> </a:t>
            </a:r>
            <a:r>
              <a:rPr lang="sk-SK" sz="2000" dirty="0" smtClean="0"/>
              <a:t>- napätie na sekundárnej strane</a:t>
            </a:r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	(LV – strana nižšieho napätia</a:t>
            </a:r>
            <a:r>
              <a:rPr lang="sk-SK" sz="2000" dirty="0" smtClean="0"/>
              <a:t>)</a:t>
            </a:r>
            <a:endParaRPr lang="sk-SK" sz="2000" dirty="0" smtClean="0"/>
          </a:p>
        </p:txBody>
      </p:sp>
    </p:spTree>
    <p:extLst>
      <p:ext uri="{BB962C8B-B14F-4D97-AF65-F5344CB8AC3E}">
        <p14:creationId xmlns:p14="http://schemas.microsoft.com/office/powerpoint/2010/main" val="407560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k-SK" sz="2000" dirty="0" smtClean="0"/>
          </a:p>
          <a:p>
            <a:pPr marL="0" indent="0" algn="ctr">
              <a:buNone/>
            </a:pPr>
            <a:r>
              <a:rPr lang="sk-SK" sz="2000" dirty="0" smtClean="0"/>
              <a:t>V </a:t>
            </a:r>
            <a:r>
              <a:rPr lang="sk-SK" sz="2000" dirty="0"/>
              <a:t>prípade 3-vinuťového transformátora sa zadáva hodnota TV – napätie terciárneho </a:t>
            </a:r>
            <a:r>
              <a:rPr lang="sk-SK" sz="2000" dirty="0" smtClean="0"/>
              <a:t>vinutia</a:t>
            </a:r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 err="1"/>
              <a:t>Power</a:t>
            </a:r>
            <a:r>
              <a:rPr lang="sk-SK" sz="2000" dirty="0"/>
              <a:t> [MVA] – menovitý výkon transformátora</a:t>
            </a:r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 err="1"/>
              <a:t>Connections</a:t>
            </a:r>
            <a:r>
              <a:rPr lang="sk-SK" sz="2000" dirty="0"/>
              <a:t> – zapojenie (hviezda, trojuholník, AT)</a:t>
            </a:r>
          </a:p>
          <a:p>
            <a:pPr marL="0" indent="0">
              <a:buNone/>
            </a:pPr>
            <a:r>
              <a:rPr lang="sk-SK" sz="2000" dirty="0"/>
              <a:t>	</a:t>
            </a:r>
          </a:p>
          <a:p>
            <a:pPr marL="0" indent="0" algn="ctr">
              <a:buNone/>
            </a:pPr>
            <a:r>
              <a:rPr lang="sk-SK" sz="2000" dirty="0" err="1"/>
              <a:t>Phase</a:t>
            </a:r>
            <a:r>
              <a:rPr lang="sk-SK" sz="2000" dirty="0"/>
              <a:t> </a:t>
            </a:r>
            <a:r>
              <a:rPr lang="sk-SK" sz="2000" dirty="0" err="1"/>
              <a:t>shift</a:t>
            </a:r>
            <a:r>
              <a:rPr lang="sk-SK" sz="2000" dirty="0"/>
              <a:t> (</a:t>
            </a:r>
            <a:r>
              <a:rPr lang="sk-SK" sz="2000" dirty="0" smtClean="0"/>
              <a:t>stupne</a:t>
            </a:r>
            <a:r>
              <a:rPr lang="sk-SK" sz="2000" dirty="0"/>
              <a:t>) – hodinový </a:t>
            </a:r>
            <a:r>
              <a:rPr lang="sk-SK" sz="2000" dirty="0" smtClean="0"/>
              <a:t>uhol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57876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k-SK" sz="2000" b="1" i="1" dirty="0" smtClean="0"/>
          </a:p>
          <a:p>
            <a:pPr marL="0" indent="0" algn="ctr">
              <a:buNone/>
            </a:pPr>
            <a:endParaRPr lang="sk-SK" sz="2000" b="1" i="1" dirty="0"/>
          </a:p>
          <a:p>
            <a:pPr marL="0" indent="0" algn="ctr">
              <a:buNone/>
            </a:pPr>
            <a:endParaRPr lang="sk-SK" sz="2000" b="1" i="1" dirty="0" smtClean="0"/>
          </a:p>
          <a:p>
            <a:pPr marL="0" indent="0" algn="ctr">
              <a:buNone/>
            </a:pPr>
            <a:endParaRPr lang="sk-SK" sz="2000" b="1" i="1" dirty="0"/>
          </a:p>
          <a:p>
            <a:pPr marL="0" indent="0" algn="ctr">
              <a:buNone/>
            </a:pPr>
            <a:r>
              <a:rPr lang="sk-SK" sz="2000" b="1" i="1" dirty="0" smtClean="0"/>
              <a:t>.</a:t>
            </a:r>
            <a:endParaRPr lang="sk-SK" sz="2000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640364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024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/>
              <a:t>Zložka </a:t>
            </a:r>
            <a:r>
              <a:rPr lang="sk-SK" sz="2000" dirty="0" smtClean="0"/>
              <a:t>„</a:t>
            </a:r>
            <a:r>
              <a:rPr lang="sk-SK" sz="2000" dirty="0" err="1" smtClean="0">
                <a:solidFill>
                  <a:srgbClr val="FF0000"/>
                </a:solidFill>
              </a:rPr>
              <a:t>Factory</a:t>
            </a:r>
            <a:r>
              <a:rPr lang="sk-SK" sz="2000" dirty="0" smtClean="0">
                <a:solidFill>
                  <a:srgbClr val="FF0000"/>
                </a:solidFill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</a:rPr>
              <a:t>tests</a:t>
            </a:r>
            <a:r>
              <a:rPr lang="sk-SK" sz="2000" dirty="0" smtClean="0"/>
              <a:t>“ :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 smtClean="0"/>
              <a:t>	</a:t>
            </a:r>
          </a:p>
          <a:p>
            <a:pPr marL="0" indent="0" algn="ctr">
              <a:buNone/>
            </a:pPr>
            <a:r>
              <a:rPr lang="sk-SK" sz="2000" dirty="0" err="1" smtClean="0"/>
              <a:t>Open</a:t>
            </a:r>
            <a:r>
              <a:rPr lang="sk-SK" sz="2000" dirty="0" smtClean="0"/>
              <a:t> </a:t>
            </a:r>
            <a:r>
              <a:rPr lang="sk-SK" sz="2000" dirty="0" err="1" smtClean="0"/>
              <a:t>circuit</a:t>
            </a:r>
            <a:r>
              <a:rPr lang="sk-SK" sz="2000" dirty="0" smtClean="0"/>
              <a:t> – dáta z merania naprázdno</a:t>
            </a:r>
          </a:p>
          <a:p>
            <a:pPr marL="0" indent="0">
              <a:buNone/>
            </a:pPr>
            <a:r>
              <a:rPr lang="sk-SK" sz="2000" dirty="0" smtClean="0"/>
              <a:t>		</a:t>
            </a:r>
            <a:r>
              <a:rPr lang="sk-SK" sz="2000" dirty="0" err="1" smtClean="0"/>
              <a:t>Performed</a:t>
            </a:r>
            <a:r>
              <a:rPr lang="sk-SK" sz="2000" dirty="0" smtClean="0"/>
              <a:t> </a:t>
            </a:r>
            <a:r>
              <a:rPr lang="sk-SK" sz="2000" dirty="0" err="1" smtClean="0"/>
              <a:t>at</a:t>
            </a:r>
            <a:r>
              <a:rPr lang="sk-SK" sz="2000" dirty="0" smtClean="0"/>
              <a:t> / </a:t>
            </a:r>
            <a:r>
              <a:rPr lang="sk-SK" sz="2000" dirty="0" err="1" smtClean="0"/>
              <a:t>Connected</a:t>
            </a:r>
            <a:r>
              <a:rPr lang="sk-SK" sz="2000" dirty="0" smtClean="0"/>
              <a:t> </a:t>
            </a:r>
            <a:r>
              <a:rPr lang="sk-SK" sz="2000" dirty="0" err="1" smtClean="0"/>
              <a:t>at</a:t>
            </a:r>
            <a:endParaRPr lang="sk-SK" sz="2000" dirty="0" smtClean="0"/>
          </a:p>
          <a:p>
            <a:pPr marL="0" indent="0">
              <a:buNone/>
            </a:pPr>
            <a:r>
              <a:rPr lang="sk-SK" sz="2000" dirty="0"/>
              <a:t>	</a:t>
            </a:r>
            <a:r>
              <a:rPr lang="sk-SK" sz="2000" dirty="0" smtClean="0"/>
              <a:t>		(HV alebo LV)</a:t>
            </a:r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 smtClean="0"/>
              <a:t>Nastaví sa strana </a:t>
            </a:r>
            <a:r>
              <a:rPr lang="sk-SK" sz="2000" dirty="0" smtClean="0"/>
              <a:t>transformátora, </a:t>
            </a:r>
            <a:r>
              <a:rPr lang="sk-SK" sz="2000" dirty="0" smtClean="0"/>
              <a:t>na ktorej bolo vykonané </a:t>
            </a:r>
            <a:r>
              <a:rPr lang="sk-SK" sz="2000" dirty="0" smtClean="0"/>
              <a:t>meranie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631171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1600" dirty="0" smtClean="0"/>
          </a:p>
          <a:p>
            <a:r>
              <a:rPr lang="sk-SK" sz="2000" dirty="0" err="1" smtClean="0"/>
              <a:t>positive</a:t>
            </a:r>
            <a:r>
              <a:rPr lang="sk-SK" sz="2000" dirty="0" smtClean="0"/>
              <a:t> </a:t>
            </a:r>
            <a:r>
              <a:rPr lang="sk-SK" sz="2000" dirty="0" err="1"/>
              <a:t>sequence</a:t>
            </a:r>
            <a:r>
              <a:rPr lang="sk-SK" sz="2000" dirty="0"/>
              <a:t> (</a:t>
            </a:r>
            <a:r>
              <a:rPr lang="sk-SK" sz="2000" dirty="0" err="1"/>
              <a:t>súsledná</a:t>
            </a:r>
            <a:r>
              <a:rPr lang="sk-SK" sz="2000" dirty="0"/>
              <a:t> zložka</a:t>
            </a:r>
            <a:r>
              <a:rPr lang="sk-SK" sz="2000" dirty="0" smtClean="0"/>
              <a:t>)</a:t>
            </a:r>
          </a:p>
          <a:p>
            <a:r>
              <a:rPr lang="sk-SK" sz="2000" dirty="0" err="1" smtClean="0"/>
              <a:t>zero</a:t>
            </a:r>
            <a:r>
              <a:rPr lang="sk-SK" sz="2000" dirty="0" smtClean="0"/>
              <a:t> </a:t>
            </a:r>
            <a:r>
              <a:rPr lang="sk-SK" sz="2000" dirty="0" err="1"/>
              <a:t>sequence</a:t>
            </a:r>
            <a:r>
              <a:rPr lang="sk-SK" sz="2000" dirty="0"/>
              <a:t> (netočivá zložka</a:t>
            </a:r>
            <a:r>
              <a:rPr lang="sk-SK" sz="2000" dirty="0" smtClean="0"/>
              <a:t>)</a:t>
            </a:r>
          </a:p>
          <a:p>
            <a:pPr marL="0" indent="0">
              <a:buNone/>
            </a:pPr>
            <a:endParaRPr lang="sk-SK" sz="1600" dirty="0"/>
          </a:p>
          <a:p>
            <a:pPr marL="0" indent="0" algn="ctr">
              <a:buNone/>
            </a:pPr>
            <a:r>
              <a:rPr lang="sk-SK" sz="2000" dirty="0"/>
              <a:t>V prípade potreby je možnosť nastavenia týchto parametrov</a:t>
            </a:r>
          </a:p>
          <a:p>
            <a:pPr marL="0" indent="0">
              <a:buNone/>
            </a:pPr>
            <a:endParaRPr lang="sk-SK" sz="2000" dirty="0" smtClean="0"/>
          </a:p>
          <a:p>
            <a:pPr marL="0" indent="0" algn="ctr">
              <a:buNone/>
            </a:pPr>
            <a:r>
              <a:rPr lang="sk-SK" sz="2000" dirty="0" smtClean="0"/>
              <a:t>Volt </a:t>
            </a:r>
            <a:r>
              <a:rPr lang="sk-SK" sz="2000" dirty="0" smtClean="0"/>
              <a:t>[%] – </a:t>
            </a:r>
            <a:r>
              <a:rPr lang="sk-SK" sz="2000" dirty="0" smtClean="0"/>
              <a:t>napätie </a:t>
            </a:r>
            <a:r>
              <a:rPr lang="sk-SK" sz="2000" i="1" dirty="0" smtClean="0"/>
              <a:t>U</a:t>
            </a:r>
            <a:r>
              <a:rPr lang="sk-SK" sz="2000" dirty="0" smtClean="0"/>
              <a:t>, pri ktorom bol </a:t>
            </a:r>
            <a:r>
              <a:rPr lang="sk-SK" sz="2000" dirty="0" smtClean="0"/>
              <a:t>meraný prúd </a:t>
            </a:r>
            <a:r>
              <a:rPr lang="sk-SK" sz="2000" i="1" dirty="0" smtClean="0"/>
              <a:t>I</a:t>
            </a:r>
            <a:r>
              <a:rPr lang="sk-SK" sz="2000" dirty="0" smtClean="0"/>
              <a:t> naprázdno </a:t>
            </a:r>
            <a:r>
              <a:rPr lang="sk-SK" sz="2000" dirty="0" err="1" smtClean="0"/>
              <a:t>Curr</a:t>
            </a:r>
            <a:r>
              <a:rPr lang="sk-SK" sz="2000" dirty="0" smtClean="0"/>
              <a:t> </a:t>
            </a:r>
            <a:r>
              <a:rPr lang="sk-SK" sz="2000" dirty="0" smtClean="0"/>
              <a:t>[%] – prúd naprázdno</a:t>
            </a:r>
          </a:p>
          <a:p>
            <a:pPr marL="0" indent="0" algn="ctr">
              <a:buNone/>
            </a:pPr>
            <a:r>
              <a:rPr lang="sk-SK" sz="2000" dirty="0" err="1" smtClean="0"/>
              <a:t>Loss</a:t>
            </a:r>
            <a:r>
              <a:rPr lang="sk-SK" sz="2000" dirty="0" smtClean="0"/>
              <a:t> </a:t>
            </a:r>
            <a:r>
              <a:rPr lang="sk-SK" sz="2000" dirty="0" smtClean="0"/>
              <a:t>[kW] – straty </a:t>
            </a:r>
            <a:r>
              <a:rPr lang="sk-SK" sz="2000" dirty="0" smtClean="0"/>
              <a:t>naprázdno</a:t>
            </a:r>
            <a:endParaRPr lang="sk-SK" sz="2000" dirty="0" smtClean="0"/>
          </a:p>
        </p:txBody>
      </p:sp>
    </p:spTree>
    <p:extLst>
      <p:ext uri="{BB962C8B-B14F-4D97-AF65-F5344CB8AC3E}">
        <p14:creationId xmlns:p14="http://schemas.microsoft.com/office/powerpoint/2010/main" val="4265464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i="1" dirty="0"/>
              <a:t>	</a:t>
            </a:r>
          </a:p>
          <a:p>
            <a:pPr marL="0" indent="0">
              <a:buNone/>
            </a:pPr>
            <a:endParaRPr lang="sk-SK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31377"/>
            <a:ext cx="789617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3773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000" dirty="0"/>
              <a:t>	</a:t>
            </a:r>
            <a:r>
              <a:rPr lang="sk-SK" sz="2000" dirty="0" smtClean="0"/>
              <a:t>	</a:t>
            </a:r>
            <a:endParaRPr lang="sk-SK" sz="2000" dirty="0"/>
          </a:p>
          <a:p>
            <a:pPr marL="0" indent="0" algn="ctr">
              <a:buNone/>
            </a:pPr>
            <a:r>
              <a:rPr lang="sk-SK" sz="2000" dirty="0" err="1" smtClean="0"/>
              <a:t>Short</a:t>
            </a:r>
            <a:r>
              <a:rPr lang="sk-SK" sz="2000" dirty="0" smtClean="0"/>
              <a:t> </a:t>
            </a:r>
            <a:r>
              <a:rPr lang="sk-SK" sz="2000" dirty="0" err="1" smtClean="0"/>
              <a:t>circuit</a:t>
            </a:r>
            <a:r>
              <a:rPr lang="sk-SK" sz="2000" dirty="0" smtClean="0"/>
              <a:t> – dáta z merania nakrátko</a:t>
            </a:r>
          </a:p>
          <a:p>
            <a:pPr marL="0" indent="0" algn="ctr">
              <a:buNone/>
            </a:pPr>
            <a:endParaRPr lang="sk-SK" sz="2000" dirty="0" smtClean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 smtClean="0"/>
              <a:t>	</a:t>
            </a:r>
            <a:r>
              <a:rPr lang="sk-SK" sz="2000" dirty="0" err="1" smtClean="0"/>
              <a:t>Imp</a:t>
            </a:r>
            <a:r>
              <a:rPr lang="sk-SK" sz="2000" dirty="0" smtClean="0"/>
              <a:t> [%] – impedancia, resp. napätie nakrátko</a:t>
            </a:r>
          </a:p>
          <a:p>
            <a:pPr marL="0" indent="0" algn="ctr">
              <a:buNone/>
            </a:pPr>
            <a:r>
              <a:rPr lang="sk-SK" sz="2000" dirty="0"/>
              <a:t>	</a:t>
            </a:r>
            <a:r>
              <a:rPr lang="sk-SK" sz="2000" dirty="0" err="1" smtClean="0"/>
              <a:t>Pow</a:t>
            </a:r>
            <a:r>
              <a:rPr lang="sk-SK" sz="2000" dirty="0" smtClean="0"/>
              <a:t> [MVA] – menovitý výkon TR</a:t>
            </a:r>
          </a:p>
          <a:p>
            <a:pPr marL="0" indent="0" algn="ctr">
              <a:buNone/>
            </a:pPr>
            <a:r>
              <a:rPr lang="sk-SK" sz="2000" dirty="0"/>
              <a:t>	</a:t>
            </a:r>
            <a:r>
              <a:rPr lang="sk-SK" sz="2000" dirty="0" err="1" smtClean="0"/>
              <a:t>Loss</a:t>
            </a:r>
            <a:r>
              <a:rPr lang="sk-SK" sz="2000" dirty="0" smtClean="0"/>
              <a:t> [</a:t>
            </a:r>
            <a:r>
              <a:rPr lang="sk-SK" sz="2000" dirty="0" err="1" smtClean="0"/>
              <a:t>kW</a:t>
            </a:r>
            <a:r>
              <a:rPr lang="sk-SK" sz="2000" dirty="0" smtClean="0"/>
              <a:t>] – straty nakrátko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482499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B. Popis parametrov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i="1" dirty="0"/>
              <a:t>	</a:t>
            </a:r>
            <a:r>
              <a:rPr lang="sk-SK" sz="2000" b="1" i="1" dirty="0" smtClean="0"/>
              <a:t>	</a:t>
            </a:r>
            <a:endParaRPr lang="sk-SK" sz="2000" b="1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7994294" cy="349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548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C. Výhody a nevýhody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i="1" dirty="0" smtClean="0"/>
              <a:t>	</a:t>
            </a:r>
          </a:p>
          <a:p>
            <a:pPr marL="0" indent="0">
              <a:buNone/>
            </a:pPr>
            <a:endParaRPr lang="sk-SK" sz="2000" b="1" i="1" dirty="0" smtClean="0"/>
          </a:p>
          <a:p>
            <a:pPr marL="0" indent="0" algn="ctr">
              <a:buNone/>
            </a:pPr>
            <a:r>
              <a:rPr lang="sk-SK" dirty="0" smtClean="0"/>
              <a:t>Modely transformátorov typu BCTRAN </a:t>
            </a:r>
            <a:r>
              <a:rPr lang="sk-SK" dirty="0"/>
              <a:t>zahŕňajú všetky </a:t>
            </a:r>
            <a:r>
              <a:rPr lang="sk-SK" dirty="0" err="1"/>
              <a:t>phase-to-phase</a:t>
            </a:r>
            <a:r>
              <a:rPr lang="sk-SK" dirty="0"/>
              <a:t> spojky a výstupné </a:t>
            </a:r>
            <a:r>
              <a:rPr lang="sk-SK" dirty="0" smtClean="0"/>
              <a:t>charakteristiky</a:t>
            </a:r>
          </a:p>
          <a:p>
            <a:pPr marL="0" indent="0">
              <a:buNone/>
            </a:pPr>
            <a:endParaRPr lang="sk-SK" sz="2000" b="1" i="1" dirty="0" smtClean="0"/>
          </a:p>
          <a:p>
            <a:pPr marL="0" indent="0">
              <a:buNone/>
            </a:pPr>
            <a:endParaRPr lang="sk-SK" sz="2000" b="1" i="1" dirty="0"/>
          </a:p>
          <a:p>
            <a:pPr marL="0" indent="0" algn="ctr">
              <a:buNone/>
            </a:pPr>
            <a:r>
              <a:rPr lang="sk-SK" dirty="0" smtClean="0"/>
              <a:t>Pomocou modelu transformátora </a:t>
            </a:r>
            <a:r>
              <a:rPr lang="sk-SK" dirty="0"/>
              <a:t>typu </a:t>
            </a:r>
            <a:r>
              <a:rPr lang="sk-SK" dirty="0" smtClean="0"/>
              <a:t>BCTRAN môžu </a:t>
            </a:r>
            <a:r>
              <a:rPr lang="sk-SK" dirty="0"/>
              <a:t>byť reprezentované iba lineárne </a:t>
            </a:r>
            <a:r>
              <a:rPr lang="sk-SK" dirty="0" smtClean="0"/>
              <a:t>modely</a:t>
            </a:r>
          </a:p>
          <a:p>
            <a:pPr marL="0" indent="0">
              <a:buNone/>
            </a:pPr>
            <a:endParaRPr lang="sk-SK" sz="2000" b="1" i="1" dirty="0"/>
          </a:p>
        </p:txBody>
      </p:sp>
    </p:spTree>
    <p:extLst>
      <p:ext uri="{BB962C8B-B14F-4D97-AF65-F5344CB8AC3E}">
        <p14:creationId xmlns:p14="http://schemas.microsoft.com/office/powerpoint/2010/main" val="3009970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C. Výhody a nevýhody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i="1" dirty="0" smtClean="0"/>
              <a:t>	</a:t>
            </a:r>
          </a:p>
          <a:p>
            <a:pPr marL="0" indent="0">
              <a:buNone/>
            </a:pPr>
            <a:endParaRPr lang="sk-SK" sz="2000" b="1" i="1" dirty="0" smtClean="0"/>
          </a:p>
          <a:p>
            <a:pPr marL="0" indent="0" algn="ctr">
              <a:buNone/>
            </a:pPr>
            <a:r>
              <a:rPr lang="sk-SK" dirty="0" err="1" smtClean="0"/>
              <a:t>Excitácia</a:t>
            </a:r>
            <a:r>
              <a:rPr lang="sk-SK" dirty="0" smtClean="0"/>
              <a:t> </a:t>
            </a:r>
            <a:r>
              <a:rPr lang="sk-SK" dirty="0"/>
              <a:t>môže byť pripojená externe na svorkách vo forme nelineárnych prvkov</a:t>
            </a:r>
          </a:p>
          <a:p>
            <a:pPr marL="0" indent="0">
              <a:buNone/>
            </a:pPr>
            <a:endParaRPr lang="sk-SK" sz="2000" b="1" i="1" dirty="0" smtClean="0"/>
          </a:p>
          <a:p>
            <a:pPr marL="0" indent="0">
              <a:buNone/>
            </a:pPr>
            <a:endParaRPr lang="sk-SK" sz="2000" b="1" i="1" dirty="0" smtClean="0"/>
          </a:p>
          <a:p>
            <a:pPr marL="0" indent="0">
              <a:buNone/>
            </a:pPr>
            <a:endParaRPr lang="sk-SK" sz="2000" b="1" i="1" dirty="0"/>
          </a:p>
          <a:p>
            <a:pPr marL="0" indent="0" algn="ctr">
              <a:buNone/>
            </a:pPr>
            <a:r>
              <a:rPr lang="sk-SK" dirty="0"/>
              <a:t>Modely transformátorov typu BCTRAN </a:t>
            </a:r>
            <a:r>
              <a:rPr lang="sk-SK" dirty="0" smtClean="0"/>
              <a:t>sú </a:t>
            </a:r>
            <a:r>
              <a:rPr lang="sk-SK" dirty="0"/>
              <a:t>primerane presné pre frekvencie </a:t>
            </a:r>
            <a:r>
              <a:rPr lang="sk-SK" dirty="0" smtClean="0"/>
              <a:t>do </a:t>
            </a:r>
            <a:r>
              <a:rPr lang="sk-SK" dirty="0" smtClean="0"/>
              <a:t>1 kHz</a:t>
            </a:r>
            <a:endParaRPr lang="sk-SK" b="1" i="1" dirty="0"/>
          </a:p>
        </p:txBody>
      </p:sp>
    </p:spTree>
    <p:extLst>
      <p:ext uri="{BB962C8B-B14F-4D97-AF65-F5344CB8AC3E}">
        <p14:creationId xmlns:p14="http://schemas.microsoft.com/office/powerpoint/2010/main" val="713285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43192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k-SK" sz="2000" dirty="0" smtClean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endParaRPr lang="sk-SK" sz="2000" dirty="0" smtClean="0"/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dirty="0" smtClean="0"/>
              <a:t>Ďakujem za pozornosť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42291643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442</TotalTime>
  <Words>553</Words>
  <Application>Microsoft Office PowerPoint</Application>
  <PresentationFormat>Prezentácia na obrazovke (4:3)</PresentationFormat>
  <Paragraphs>259</Paragraphs>
  <Slides>30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30</vt:i4>
      </vt:variant>
    </vt:vector>
  </HeadingPairs>
  <TitlesOfParts>
    <vt:vector size="35" baseType="lpstr">
      <vt:lpstr>Century Schoolbook</vt:lpstr>
      <vt:lpstr>Symbol</vt:lpstr>
      <vt:lpstr>Wingdings</vt:lpstr>
      <vt:lpstr>Wingdings 2</vt:lpstr>
      <vt:lpstr>Arkýř</vt:lpstr>
      <vt:lpstr>Transformátor BCTRAN (18)</vt:lpstr>
      <vt:lpstr>Obsah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A. Schéma elektrickej siete s využitím transformátora typu BCTRAN</vt:lpstr>
      <vt:lpstr>B. Popis parametrov</vt:lpstr>
      <vt:lpstr>B. Popis parametrov</vt:lpstr>
      <vt:lpstr>B. Popis parametrov</vt:lpstr>
      <vt:lpstr>B. Popis parametrov</vt:lpstr>
      <vt:lpstr>B. Popis parametrov</vt:lpstr>
      <vt:lpstr>B. Popis parametrov</vt:lpstr>
      <vt:lpstr>B. Popis parametrov</vt:lpstr>
      <vt:lpstr>B. Popis parametrov</vt:lpstr>
      <vt:lpstr>B. Popis parametrov</vt:lpstr>
      <vt:lpstr>B. Popis parametrov</vt:lpstr>
      <vt:lpstr>B. Popis parametrov</vt:lpstr>
      <vt:lpstr>C. Výhody a nevýhody</vt:lpstr>
      <vt:lpstr>C. Výhody a nevýhody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Transformátor BCTRAN (18)</dc:title>
  <dc:creator/>
  <cp:lastModifiedBy>DM</cp:lastModifiedBy>
  <cp:revision>38</cp:revision>
  <dcterms:created xsi:type="dcterms:W3CDTF">2017-11-23T12:25:50Z</dcterms:created>
  <dcterms:modified xsi:type="dcterms:W3CDTF">2017-12-18T12:39:32Z</dcterms:modified>
</cp:coreProperties>
</file>