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32"/>
  </p:notesMasterIdLst>
  <p:sldIdLst>
    <p:sldId id="256" r:id="rId2"/>
    <p:sldId id="257" r:id="rId3"/>
    <p:sldId id="258" r:id="rId4"/>
    <p:sldId id="296" r:id="rId5"/>
    <p:sldId id="297" r:id="rId6"/>
    <p:sldId id="261" r:id="rId7"/>
    <p:sldId id="262" r:id="rId8"/>
    <p:sldId id="263" r:id="rId9"/>
    <p:sldId id="291" r:id="rId10"/>
    <p:sldId id="292" r:id="rId11"/>
    <p:sldId id="303" r:id="rId12"/>
    <p:sldId id="293" r:id="rId13"/>
    <p:sldId id="294" r:id="rId14"/>
    <p:sldId id="299" r:id="rId15"/>
    <p:sldId id="304" r:id="rId16"/>
    <p:sldId id="298" r:id="rId17"/>
    <p:sldId id="302" r:id="rId18"/>
    <p:sldId id="305" r:id="rId19"/>
    <p:sldId id="301" r:id="rId20"/>
    <p:sldId id="306" r:id="rId21"/>
    <p:sldId id="269" r:id="rId22"/>
    <p:sldId id="268" r:id="rId23"/>
    <p:sldId id="272" r:id="rId24"/>
    <p:sldId id="275" r:id="rId25"/>
    <p:sldId id="276" r:id="rId26"/>
    <p:sldId id="308" r:id="rId27"/>
    <p:sldId id="281" r:id="rId28"/>
    <p:sldId id="307" r:id="rId29"/>
    <p:sldId id="283" r:id="rId30"/>
    <p:sldId id="295" r:id="rId31"/>
  </p:sldIdLst>
  <p:sldSz cx="9144000" cy="6858000" type="screen4x3"/>
  <p:notesSz cx="6858000" cy="9144000"/>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Štýl s motívom 2 - zvýraznenie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1" d="100"/>
          <a:sy n="101" d="100"/>
        </p:scale>
        <p:origin x="216"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image" Target="../media/image5.wmf"/><Relationship Id="rId5" Type="http://schemas.openxmlformats.org/officeDocument/2006/relationships/image" Target="../media/image9.wmf"/><Relationship Id="rId4"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hlavičky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k-SK"/>
          </a:p>
        </p:txBody>
      </p:sp>
      <p:sp>
        <p:nvSpPr>
          <p:cNvPr id="3" name="Zástupný symbol dátum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4AFE10-34EC-4831-B172-5C255422704B}" type="datetimeFigureOut">
              <a:rPr lang="sk-SK" smtClean="0"/>
              <a:t>16. 12. 2017</a:t>
            </a:fld>
            <a:endParaRPr lang="sk-SK"/>
          </a:p>
        </p:txBody>
      </p:sp>
      <p:sp>
        <p:nvSpPr>
          <p:cNvPr id="4" name="Zástupný symbol obrazu snímky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sk-SK"/>
          </a:p>
        </p:txBody>
      </p:sp>
      <p:sp>
        <p:nvSpPr>
          <p:cNvPr id="5" name="Zástupný symbol poznámok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6" name="Zástupný symbol päty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k-SK"/>
          </a:p>
        </p:txBody>
      </p:sp>
      <p:sp>
        <p:nvSpPr>
          <p:cNvPr id="7" name="Zástupný symbol čísla snímky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75F778A-29F4-4F49-B041-69398D0B1E82}" type="slidenum">
              <a:rPr lang="sk-SK" smtClean="0"/>
              <a:t>‹#›</a:t>
            </a:fld>
            <a:endParaRPr lang="sk-SK"/>
          </a:p>
        </p:txBody>
      </p:sp>
    </p:spTree>
    <p:extLst>
      <p:ext uri="{BB962C8B-B14F-4D97-AF65-F5344CB8AC3E}">
        <p14:creationId xmlns:p14="http://schemas.microsoft.com/office/powerpoint/2010/main" val="16255996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á snímka">
    <p:spTree>
      <p:nvGrpSpPr>
        <p:cNvPr id="1" name=""/>
        <p:cNvGrpSpPr/>
        <p:nvPr/>
      </p:nvGrpSpPr>
      <p:grpSpPr>
        <a:xfrm>
          <a:off x="0" y="0"/>
          <a:ext cx="0" cy="0"/>
          <a:chOff x="0" y="0"/>
          <a:chExt cx="0" cy="0"/>
        </a:xfrm>
      </p:grpSpPr>
      <p:sp>
        <p:nvSpPr>
          <p:cNvPr id="10" name="Pravouhlý trojuholník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Nadpis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sk-SK" smtClean="0"/>
              <a:t>Kliknite sem a upravte štýl predlohy nadpisov.</a:t>
            </a:r>
            <a:endParaRPr kumimoji="0" lang="en-US"/>
          </a:p>
        </p:txBody>
      </p:sp>
      <p:sp>
        <p:nvSpPr>
          <p:cNvPr id="17" name="Podnadpis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sk-SK" smtClean="0"/>
              <a:t>Kliknite sem a upravte štýl predlohy podnadpisov.</a:t>
            </a:r>
            <a:endParaRPr kumimoji="0" lang="en-US"/>
          </a:p>
        </p:txBody>
      </p:sp>
      <p:grpSp>
        <p:nvGrpSpPr>
          <p:cNvPr id="2" name="Skupina 1"/>
          <p:cNvGrpSpPr/>
          <p:nvPr/>
        </p:nvGrpSpPr>
        <p:grpSpPr>
          <a:xfrm>
            <a:off x="-3765" y="4953000"/>
            <a:ext cx="9147765" cy="1912088"/>
            <a:chOff x="-3765" y="4832896"/>
            <a:chExt cx="9147765" cy="2032192"/>
          </a:xfrm>
        </p:grpSpPr>
        <p:sp>
          <p:nvSpPr>
            <p:cNvPr id="7" name="Voľná forma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Voľná forma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Voľná forma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Rovná spojnica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Zástupný symbol dátumu 29"/>
          <p:cNvSpPr>
            <a:spLocks noGrp="1"/>
          </p:cNvSpPr>
          <p:nvPr>
            <p:ph type="dt" sz="half" idx="10"/>
          </p:nvPr>
        </p:nvSpPr>
        <p:spPr/>
        <p:txBody>
          <a:bodyPr/>
          <a:lstStyle>
            <a:lvl1pPr>
              <a:defRPr>
                <a:solidFill>
                  <a:srgbClr val="FFFFFF"/>
                </a:solidFill>
              </a:defRPr>
            </a:lvl1pPr>
            <a:extLst/>
          </a:lstStyle>
          <a:p>
            <a:fld id="{6A812B65-9A1B-42FF-8DDA-365A2B0950AF}" type="datetimeFigureOut">
              <a:rPr lang="sk-SK" smtClean="0"/>
              <a:pPr/>
              <a:t>16. 12. 2017</a:t>
            </a:fld>
            <a:endParaRPr lang="sk-SK"/>
          </a:p>
        </p:txBody>
      </p:sp>
      <p:sp>
        <p:nvSpPr>
          <p:cNvPr id="19" name="Zástupný symbol päty 18"/>
          <p:cNvSpPr>
            <a:spLocks noGrp="1"/>
          </p:cNvSpPr>
          <p:nvPr>
            <p:ph type="ftr" sz="quarter" idx="11"/>
          </p:nvPr>
        </p:nvSpPr>
        <p:spPr/>
        <p:txBody>
          <a:bodyPr/>
          <a:lstStyle>
            <a:lvl1pPr>
              <a:defRPr>
                <a:solidFill>
                  <a:schemeClr val="accent1">
                    <a:tint val="20000"/>
                  </a:schemeClr>
                </a:solidFill>
              </a:defRPr>
            </a:lvl1pPr>
            <a:extLst/>
          </a:lstStyle>
          <a:p>
            <a:endParaRPr lang="sk-SK"/>
          </a:p>
        </p:txBody>
      </p:sp>
      <p:sp>
        <p:nvSpPr>
          <p:cNvPr id="27" name="Zástupný symbol čísla snímky 26"/>
          <p:cNvSpPr>
            <a:spLocks noGrp="1"/>
          </p:cNvSpPr>
          <p:nvPr>
            <p:ph type="sldNum" sz="quarter" idx="12"/>
          </p:nvPr>
        </p:nvSpPr>
        <p:spPr/>
        <p:txBody>
          <a:bodyPr/>
          <a:lstStyle>
            <a:lvl1pPr>
              <a:defRPr>
                <a:solidFill>
                  <a:srgbClr val="FFFFFF"/>
                </a:solidFill>
              </a:defRPr>
            </a:lvl1pPr>
            <a:extLst/>
          </a:lstStyle>
          <a:p>
            <a:fld id="{D6463108-0728-4F2C-A3A7-356034624A9C}" type="slidenum">
              <a:rPr lang="sk-SK" smtClean="0"/>
              <a:pPr/>
              <a:t>‹#›</a:t>
            </a:fld>
            <a:endParaRPr lang="sk-SK"/>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3" name="Zástupný symbol obsahu 2"/>
          <p:cNvSpPr>
            <a:spLocks noGrp="1"/>
          </p:cNvSpPr>
          <p:nvPr>
            <p:ph idx="1"/>
          </p:nvPr>
        </p:nvSpPr>
        <p:spPr/>
        <p:txBody>
          <a:bodyPr/>
          <a:lstStyle>
            <a:extLst/>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4" name="Zástupný symbol dátumu 3"/>
          <p:cNvSpPr>
            <a:spLocks noGrp="1"/>
          </p:cNvSpPr>
          <p:nvPr>
            <p:ph type="dt" sz="half" idx="10"/>
          </p:nvPr>
        </p:nvSpPr>
        <p:spPr/>
        <p:txBody>
          <a:bodyPr/>
          <a:lstStyle>
            <a:extLst/>
          </a:lstStyle>
          <a:p>
            <a:fld id="{6A812B65-9A1B-42FF-8DDA-365A2B0950AF}" type="datetimeFigureOut">
              <a:rPr lang="sk-SK" smtClean="0"/>
              <a:pPr/>
              <a:t>16. 12. 2017</a:t>
            </a:fld>
            <a:endParaRPr lang="sk-SK"/>
          </a:p>
        </p:txBody>
      </p:sp>
      <p:sp>
        <p:nvSpPr>
          <p:cNvPr id="5" name="Zástupný symbol päty 4"/>
          <p:cNvSpPr>
            <a:spLocks noGrp="1"/>
          </p:cNvSpPr>
          <p:nvPr>
            <p:ph type="ftr" sz="quarter" idx="11"/>
          </p:nvPr>
        </p:nvSpPr>
        <p:spPr/>
        <p:txBody>
          <a:bodyPr/>
          <a:lstStyle>
            <a:extLst/>
          </a:lstStyle>
          <a:p>
            <a:endParaRPr lang="sk-SK"/>
          </a:p>
        </p:txBody>
      </p:sp>
      <p:sp>
        <p:nvSpPr>
          <p:cNvPr id="6" name="Zástupný symbol čísla snímky 5"/>
          <p:cNvSpPr>
            <a:spLocks noGrp="1"/>
          </p:cNvSpPr>
          <p:nvPr>
            <p:ph type="sldNum" sz="quarter" idx="12"/>
          </p:nvPr>
        </p:nvSpPr>
        <p:spPr/>
        <p:txBody>
          <a:bodyPr/>
          <a:lstStyle>
            <a:extLst/>
          </a:lstStyle>
          <a:p>
            <a:fld id="{D6463108-0728-4F2C-A3A7-356034624A9C}" type="slidenum">
              <a:rPr lang="sk-SK" smtClean="0"/>
              <a:pPr/>
              <a:t>‹#›</a:t>
            </a:fld>
            <a:endParaRPr lang="sk-SK"/>
          </a:p>
        </p:txBody>
      </p:sp>
      <p:sp>
        <p:nvSpPr>
          <p:cNvPr id="7" name="Nadpis 6"/>
          <p:cNvSpPr>
            <a:spLocks noGrp="1"/>
          </p:cNvSpPr>
          <p:nvPr>
            <p:ph type="title"/>
          </p:nvPr>
        </p:nvSpPr>
        <p:spPr/>
        <p:txBody>
          <a:bodyPr rtlCol="0"/>
          <a:lstStyle>
            <a:extLst/>
          </a:lstStyle>
          <a:p>
            <a:r>
              <a:rPr kumimoji="0" lang="sk-SK" smtClean="0"/>
              <a:t>Kliknite sem a upravte štýl predlohy nadpisov.</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bg>
      <p:bgRef idx="1002">
        <a:schemeClr val="bg1"/>
      </p:bgRef>
    </p:bg>
    <p:spTree>
      <p:nvGrpSpPr>
        <p:cNvPr id="1" name=""/>
        <p:cNvGrpSpPr/>
        <p:nvPr/>
      </p:nvGrpSpPr>
      <p:grpSpPr>
        <a:xfrm>
          <a:off x="0" y="0"/>
          <a:ext cx="0" cy="0"/>
          <a:chOff x="0" y="0"/>
          <a:chExt cx="0" cy="0"/>
        </a:xfrm>
      </p:grpSpPr>
      <p:sp>
        <p:nvSpPr>
          <p:cNvPr id="2" name="Nadpis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sk-SK" smtClean="0"/>
              <a:t>Kliknite sem a upravte štýl predlohy nadpisov.</a:t>
            </a:r>
            <a:endParaRPr kumimoji="0" lang="en-US"/>
          </a:p>
        </p:txBody>
      </p:sp>
      <p:sp>
        <p:nvSpPr>
          <p:cNvPr id="3" name="Zástupný symbol textu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sk-SK" smtClean="0"/>
              <a:t>Kliknite sem a upravte štýly predlohy textu.</a:t>
            </a:r>
          </a:p>
        </p:txBody>
      </p:sp>
      <p:sp>
        <p:nvSpPr>
          <p:cNvPr id="4" name="Zástupný symbol dátumu 3"/>
          <p:cNvSpPr>
            <a:spLocks noGrp="1"/>
          </p:cNvSpPr>
          <p:nvPr>
            <p:ph type="dt" sz="half" idx="10"/>
          </p:nvPr>
        </p:nvSpPr>
        <p:spPr/>
        <p:txBody>
          <a:bodyPr/>
          <a:lstStyle>
            <a:extLst/>
          </a:lstStyle>
          <a:p>
            <a:fld id="{6A812B65-9A1B-42FF-8DDA-365A2B0950AF}" type="datetimeFigureOut">
              <a:rPr lang="sk-SK" smtClean="0"/>
              <a:pPr/>
              <a:t>16. 12. 2017</a:t>
            </a:fld>
            <a:endParaRPr lang="sk-SK"/>
          </a:p>
        </p:txBody>
      </p:sp>
      <p:sp>
        <p:nvSpPr>
          <p:cNvPr id="5" name="Zástupný symbol päty 4"/>
          <p:cNvSpPr>
            <a:spLocks noGrp="1"/>
          </p:cNvSpPr>
          <p:nvPr>
            <p:ph type="ftr" sz="quarter" idx="11"/>
          </p:nvPr>
        </p:nvSpPr>
        <p:spPr/>
        <p:txBody>
          <a:bodyPr/>
          <a:lstStyle>
            <a:extLst/>
          </a:lstStyle>
          <a:p>
            <a:endParaRPr lang="sk-SK"/>
          </a:p>
        </p:txBody>
      </p:sp>
      <p:sp>
        <p:nvSpPr>
          <p:cNvPr id="6" name="Zástupný symbol čísla snímky 5"/>
          <p:cNvSpPr>
            <a:spLocks noGrp="1"/>
          </p:cNvSpPr>
          <p:nvPr>
            <p:ph type="sldNum" sz="quarter" idx="12"/>
          </p:nvPr>
        </p:nvSpPr>
        <p:spPr/>
        <p:txBody>
          <a:bodyPr/>
          <a:lstStyle>
            <a:extLst/>
          </a:lstStyle>
          <a:p>
            <a:fld id="{D6463108-0728-4F2C-A3A7-356034624A9C}" type="slidenum">
              <a:rPr lang="sk-SK" smtClean="0"/>
              <a:pPr/>
              <a:t>‹#›</a:t>
            </a:fld>
            <a:endParaRPr lang="sk-SK"/>
          </a:p>
        </p:txBody>
      </p:sp>
      <p:sp>
        <p:nvSpPr>
          <p:cNvPr id="7" name="Výložka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Výložka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bg>
      <p:bgRef idx="1002">
        <a:schemeClr val="bg1"/>
      </p:bgRef>
    </p:bg>
    <p:spTree>
      <p:nvGrpSpPr>
        <p:cNvPr id="1" name=""/>
        <p:cNvGrpSpPr/>
        <p:nvPr/>
      </p:nvGrpSpPr>
      <p:grpSpPr>
        <a:xfrm>
          <a:off x="0" y="0"/>
          <a:ext cx="0" cy="0"/>
          <a:chOff x="0" y="0"/>
          <a:chExt cx="0" cy="0"/>
        </a:xfrm>
      </p:grpSpPr>
      <p:sp>
        <p:nvSpPr>
          <p:cNvPr id="3" name="Zástupný symbol obsahu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4" name="Zástupný symbol obsahu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5" name="Zástupný symbol dátumu 4"/>
          <p:cNvSpPr>
            <a:spLocks noGrp="1"/>
          </p:cNvSpPr>
          <p:nvPr>
            <p:ph type="dt" sz="half" idx="10"/>
          </p:nvPr>
        </p:nvSpPr>
        <p:spPr/>
        <p:txBody>
          <a:bodyPr/>
          <a:lstStyle>
            <a:extLst/>
          </a:lstStyle>
          <a:p>
            <a:fld id="{6A812B65-9A1B-42FF-8DDA-365A2B0950AF}" type="datetimeFigureOut">
              <a:rPr lang="sk-SK" smtClean="0"/>
              <a:pPr/>
              <a:t>16. 12. 2017</a:t>
            </a:fld>
            <a:endParaRPr lang="sk-SK"/>
          </a:p>
        </p:txBody>
      </p:sp>
      <p:sp>
        <p:nvSpPr>
          <p:cNvPr id="6" name="Zástupný symbol päty 5"/>
          <p:cNvSpPr>
            <a:spLocks noGrp="1"/>
          </p:cNvSpPr>
          <p:nvPr>
            <p:ph type="ftr" sz="quarter" idx="11"/>
          </p:nvPr>
        </p:nvSpPr>
        <p:spPr/>
        <p:txBody>
          <a:bodyPr/>
          <a:lstStyle>
            <a:extLst/>
          </a:lstStyle>
          <a:p>
            <a:endParaRPr lang="sk-SK"/>
          </a:p>
        </p:txBody>
      </p:sp>
      <p:sp>
        <p:nvSpPr>
          <p:cNvPr id="7" name="Zástupný symbol čísla snímky 6"/>
          <p:cNvSpPr>
            <a:spLocks noGrp="1"/>
          </p:cNvSpPr>
          <p:nvPr>
            <p:ph type="sldNum" sz="quarter" idx="12"/>
          </p:nvPr>
        </p:nvSpPr>
        <p:spPr/>
        <p:txBody>
          <a:bodyPr/>
          <a:lstStyle>
            <a:extLst/>
          </a:lstStyle>
          <a:p>
            <a:fld id="{D6463108-0728-4F2C-A3A7-356034624A9C}" type="slidenum">
              <a:rPr lang="sk-SK" smtClean="0"/>
              <a:pPr/>
              <a:t>‹#›</a:t>
            </a:fld>
            <a:endParaRPr lang="sk-SK"/>
          </a:p>
        </p:txBody>
      </p:sp>
      <p:sp>
        <p:nvSpPr>
          <p:cNvPr id="8" name="Nadpis 7"/>
          <p:cNvSpPr>
            <a:spLocks noGrp="1"/>
          </p:cNvSpPr>
          <p:nvPr>
            <p:ph type="title"/>
          </p:nvPr>
        </p:nvSpPr>
        <p:spPr/>
        <p:txBody>
          <a:bodyPr rtlCol="0"/>
          <a:lstStyle>
            <a:extLst/>
          </a:lstStyle>
          <a:p>
            <a:r>
              <a:rPr kumimoji="0" lang="sk-SK" smtClean="0"/>
              <a:t>Kliknite sem a upravte štýl predlohy nadpisov.</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Porovnanie">
    <p:bg>
      <p:bgRef idx="1003">
        <a:schemeClr val="bg1"/>
      </p:bgRef>
    </p:bg>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8229600" cy="1143000"/>
          </a:xfrm>
        </p:spPr>
        <p:txBody>
          <a:bodyPr anchor="ctr"/>
          <a:lstStyle>
            <a:lvl1pPr>
              <a:defRPr/>
            </a:lvl1pPr>
            <a:extLst/>
          </a:lstStyle>
          <a:p>
            <a:r>
              <a:rPr kumimoji="0" lang="sk-SK" smtClean="0"/>
              <a:t>Kliknite sem a upravte štýl predlohy nadpisov.</a:t>
            </a:r>
            <a:endParaRPr kumimoji="0" lang="en-US"/>
          </a:p>
        </p:txBody>
      </p:sp>
      <p:sp>
        <p:nvSpPr>
          <p:cNvPr id="3" name="Zástupný symbol textu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sk-SK" smtClean="0"/>
              <a:t>Kliknite sem a upravte štýly predlohy textu.</a:t>
            </a:r>
          </a:p>
        </p:txBody>
      </p:sp>
      <p:sp>
        <p:nvSpPr>
          <p:cNvPr id="4" name="Zástupný symbol textu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sk-SK" smtClean="0"/>
              <a:t>Kliknite sem a upravte štýly predlohy textu.</a:t>
            </a:r>
          </a:p>
        </p:txBody>
      </p:sp>
      <p:sp>
        <p:nvSpPr>
          <p:cNvPr id="5" name="Zástupný symbol obsahu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6" name="Zástupný symbol obsahu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7" name="Zástupný symbol dátumu 6"/>
          <p:cNvSpPr>
            <a:spLocks noGrp="1"/>
          </p:cNvSpPr>
          <p:nvPr>
            <p:ph type="dt" sz="half" idx="10"/>
          </p:nvPr>
        </p:nvSpPr>
        <p:spPr/>
        <p:txBody>
          <a:bodyPr/>
          <a:lstStyle>
            <a:extLst/>
          </a:lstStyle>
          <a:p>
            <a:fld id="{6A812B65-9A1B-42FF-8DDA-365A2B0950AF}" type="datetimeFigureOut">
              <a:rPr lang="sk-SK" smtClean="0"/>
              <a:pPr/>
              <a:t>16. 12. 2017</a:t>
            </a:fld>
            <a:endParaRPr lang="sk-SK"/>
          </a:p>
        </p:txBody>
      </p:sp>
      <p:sp>
        <p:nvSpPr>
          <p:cNvPr id="8" name="Zástupný symbol päty 7"/>
          <p:cNvSpPr>
            <a:spLocks noGrp="1"/>
          </p:cNvSpPr>
          <p:nvPr>
            <p:ph type="ftr" sz="quarter" idx="11"/>
          </p:nvPr>
        </p:nvSpPr>
        <p:spPr/>
        <p:txBody>
          <a:bodyPr/>
          <a:lstStyle>
            <a:extLst/>
          </a:lstStyle>
          <a:p>
            <a:endParaRPr lang="sk-SK"/>
          </a:p>
        </p:txBody>
      </p:sp>
      <p:sp>
        <p:nvSpPr>
          <p:cNvPr id="9" name="Zástupný symbol čísla snímky 8"/>
          <p:cNvSpPr>
            <a:spLocks noGrp="1"/>
          </p:cNvSpPr>
          <p:nvPr>
            <p:ph type="sldNum" sz="quarter" idx="12"/>
          </p:nvPr>
        </p:nvSpPr>
        <p:spPr/>
        <p:txBody>
          <a:bodyPr/>
          <a:lstStyle>
            <a:extLst/>
          </a:lstStyle>
          <a:p>
            <a:fld id="{D6463108-0728-4F2C-A3A7-356034624A9C}" type="slidenum">
              <a:rPr lang="sk-SK" smtClean="0"/>
              <a:pPr/>
              <a:t>‹#›</a:t>
            </a:fld>
            <a:endParaRPr lang="sk-SK"/>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bg>
      <p:bgRef idx="1002">
        <a:schemeClr val="bg1"/>
      </p:bgRef>
    </p:bg>
    <p:spTree>
      <p:nvGrpSpPr>
        <p:cNvPr id="1" name=""/>
        <p:cNvGrpSpPr/>
        <p:nvPr/>
      </p:nvGrpSpPr>
      <p:grpSpPr>
        <a:xfrm>
          <a:off x="0" y="0"/>
          <a:ext cx="0" cy="0"/>
          <a:chOff x="0" y="0"/>
          <a:chExt cx="0" cy="0"/>
        </a:xfrm>
      </p:grpSpPr>
      <p:sp>
        <p:nvSpPr>
          <p:cNvPr id="3" name="Zástupný symbol dátumu 2"/>
          <p:cNvSpPr>
            <a:spLocks noGrp="1"/>
          </p:cNvSpPr>
          <p:nvPr>
            <p:ph type="dt" sz="half" idx="10"/>
          </p:nvPr>
        </p:nvSpPr>
        <p:spPr/>
        <p:txBody>
          <a:bodyPr/>
          <a:lstStyle>
            <a:extLst/>
          </a:lstStyle>
          <a:p>
            <a:fld id="{6A812B65-9A1B-42FF-8DDA-365A2B0950AF}" type="datetimeFigureOut">
              <a:rPr lang="sk-SK" smtClean="0"/>
              <a:pPr/>
              <a:t>16. 12. 2017</a:t>
            </a:fld>
            <a:endParaRPr lang="sk-SK"/>
          </a:p>
        </p:txBody>
      </p:sp>
      <p:sp>
        <p:nvSpPr>
          <p:cNvPr id="4" name="Zástupný symbol päty 3"/>
          <p:cNvSpPr>
            <a:spLocks noGrp="1"/>
          </p:cNvSpPr>
          <p:nvPr>
            <p:ph type="ftr" sz="quarter" idx="11"/>
          </p:nvPr>
        </p:nvSpPr>
        <p:spPr/>
        <p:txBody>
          <a:bodyPr/>
          <a:lstStyle>
            <a:extLst/>
          </a:lstStyle>
          <a:p>
            <a:endParaRPr lang="sk-SK"/>
          </a:p>
        </p:txBody>
      </p:sp>
      <p:sp>
        <p:nvSpPr>
          <p:cNvPr id="5" name="Zástupný symbol čísla snímky 4"/>
          <p:cNvSpPr>
            <a:spLocks noGrp="1"/>
          </p:cNvSpPr>
          <p:nvPr>
            <p:ph type="sldNum" sz="quarter" idx="12"/>
          </p:nvPr>
        </p:nvSpPr>
        <p:spPr/>
        <p:txBody>
          <a:bodyPr/>
          <a:lstStyle>
            <a:extLst/>
          </a:lstStyle>
          <a:p>
            <a:fld id="{D6463108-0728-4F2C-A3A7-356034624A9C}" type="slidenum">
              <a:rPr lang="sk-SK" smtClean="0"/>
              <a:pPr/>
              <a:t>‹#›</a:t>
            </a:fld>
            <a:endParaRPr lang="sk-SK"/>
          </a:p>
        </p:txBody>
      </p:sp>
      <p:sp>
        <p:nvSpPr>
          <p:cNvPr id="6" name="Nadpis 5"/>
          <p:cNvSpPr>
            <a:spLocks noGrp="1"/>
          </p:cNvSpPr>
          <p:nvPr>
            <p:ph type="title"/>
          </p:nvPr>
        </p:nvSpPr>
        <p:spPr/>
        <p:txBody>
          <a:bodyPr rtlCol="0"/>
          <a:lstStyle>
            <a:extLst/>
          </a:lstStyle>
          <a:p>
            <a:r>
              <a:rPr kumimoji="0" lang="sk-SK" smtClean="0"/>
              <a:t>Kliknite sem a upravte štýl predlohy nadpisov.</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Zástupný symbol dátumu 1"/>
          <p:cNvSpPr>
            <a:spLocks noGrp="1"/>
          </p:cNvSpPr>
          <p:nvPr>
            <p:ph type="dt" sz="half" idx="10"/>
          </p:nvPr>
        </p:nvSpPr>
        <p:spPr/>
        <p:txBody>
          <a:bodyPr/>
          <a:lstStyle>
            <a:extLst/>
          </a:lstStyle>
          <a:p>
            <a:fld id="{6A812B65-9A1B-42FF-8DDA-365A2B0950AF}" type="datetimeFigureOut">
              <a:rPr lang="sk-SK" smtClean="0"/>
              <a:pPr/>
              <a:t>16. 12. 2017</a:t>
            </a:fld>
            <a:endParaRPr lang="sk-SK"/>
          </a:p>
        </p:txBody>
      </p:sp>
      <p:sp>
        <p:nvSpPr>
          <p:cNvPr id="3" name="Zástupný symbol päty 2"/>
          <p:cNvSpPr>
            <a:spLocks noGrp="1"/>
          </p:cNvSpPr>
          <p:nvPr>
            <p:ph type="ftr" sz="quarter" idx="11"/>
          </p:nvPr>
        </p:nvSpPr>
        <p:spPr/>
        <p:txBody>
          <a:bodyPr/>
          <a:lstStyle>
            <a:extLst/>
          </a:lstStyle>
          <a:p>
            <a:endParaRPr lang="sk-SK"/>
          </a:p>
        </p:txBody>
      </p:sp>
      <p:sp>
        <p:nvSpPr>
          <p:cNvPr id="4" name="Zástupný symbol čísla snímky 3"/>
          <p:cNvSpPr>
            <a:spLocks noGrp="1"/>
          </p:cNvSpPr>
          <p:nvPr>
            <p:ph type="sldNum" sz="quarter" idx="12"/>
          </p:nvPr>
        </p:nvSpPr>
        <p:spPr/>
        <p:txBody>
          <a:bodyPr/>
          <a:lstStyle>
            <a:extLst/>
          </a:lstStyle>
          <a:p>
            <a:fld id="{D6463108-0728-4F2C-A3A7-356034624A9C}" type="slidenum">
              <a:rPr lang="sk-SK" smtClean="0"/>
              <a:pPr/>
              <a:t>‹#›</a:t>
            </a:fld>
            <a:endParaRPr lang="sk-SK"/>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Obsah s popisom">
    <p:bg>
      <p:bgRef idx="1003">
        <a:schemeClr val="bg1"/>
      </p:bgRef>
    </p:bg>
    <p:spTree>
      <p:nvGrpSpPr>
        <p:cNvPr id="1" name=""/>
        <p:cNvGrpSpPr/>
        <p:nvPr/>
      </p:nvGrpSpPr>
      <p:grpSpPr>
        <a:xfrm>
          <a:off x="0" y="0"/>
          <a:ext cx="0" cy="0"/>
          <a:chOff x="0" y="0"/>
          <a:chExt cx="0" cy="0"/>
        </a:xfrm>
      </p:grpSpPr>
      <p:sp>
        <p:nvSpPr>
          <p:cNvPr id="2" name="Nadpis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sk-SK" smtClean="0"/>
              <a:t>Kliknite sem a upravte štýl predlohy nadpisov.</a:t>
            </a:r>
            <a:endParaRPr kumimoji="0" lang="en-US"/>
          </a:p>
        </p:txBody>
      </p:sp>
      <p:sp>
        <p:nvSpPr>
          <p:cNvPr id="3" name="Zástupný symbol textu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sk-SK" smtClean="0"/>
              <a:t>Kliknite sem a upravte štýly predlohy textu.</a:t>
            </a:r>
          </a:p>
        </p:txBody>
      </p:sp>
      <p:sp>
        <p:nvSpPr>
          <p:cNvPr id="4" name="Zástupný symbol obsahu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5" name="Zástupný symbol dátumu 4"/>
          <p:cNvSpPr>
            <a:spLocks noGrp="1"/>
          </p:cNvSpPr>
          <p:nvPr>
            <p:ph type="dt" sz="half" idx="10"/>
          </p:nvPr>
        </p:nvSpPr>
        <p:spPr>
          <a:xfrm>
            <a:off x="6727032" y="6407944"/>
            <a:ext cx="1920240" cy="365760"/>
          </a:xfrm>
        </p:spPr>
        <p:txBody>
          <a:bodyPr/>
          <a:lstStyle>
            <a:extLst/>
          </a:lstStyle>
          <a:p>
            <a:fld id="{6A812B65-9A1B-42FF-8DDA-365A2B0950AF}" type="datetimeFigureOut">
              <a:rPr lang="sk-SK" smtClean="0"/>
              <a:pPr/>
              <a:t>16. 12. 2017</a:t>
            </a:fld>
            <a:endParaRPr lang="sk-SK"/>
          </a:p>
        </p:txBody>
      </p:sp>
      <p:sp>
        <p:nvSpPr>
          <p:cNvPr id="6" name="Zástupný symbol päty 5"/>
          <p:cNvSpPr>
            <a:spLocks noGrp="1"/>
          </p:cNvSpPr>
          <p:nvPr>
            <p:ph type="ftr" sz="quarter" idx="11"/>
          </p:nvPr>
        </p:nvSpPr>
        <p:spPr/>
        <p:txBody>
          <a:bodyPr/>
          <a:lstStyle>
            <a:extLst/>
          </a:lstStyle>
          <a:p>
            <a:endParaRPr lang="sk-SK"/>
          </a:p>
        </p:txBody>
      </p:sp>
      <p:sp>
        <p:nvSpPr>
          <p:cNvPr id="7" name="Zástupný symbol čísla snímky 6"/>
          <p:cNvSpPr>
            <a:spLocks noGrp="1"/>
          </p:cNvSpPr>
          <p:nvPr>
            <p:ph type="sldNum" sz="quarter" idx="12"/>
          </p:nvPr>
        </p:nvSpPr>
        <p:spPr/>
        <p:txBody>
          <a:bodyPr/>
          <a:lstStyle>
            <a:extLst/>
          </a:lstStyle>
          <a:p>
            <a:fld id="{D6463108-0728-4F2C-A3A7-356034624A9C}" type="slidenum">
              <a:rPr lang="sk-SK" smtClean="0"/>
              <a:pPr/>
              <a:t>‹#›</a:t>
            </a:fld>
            <a:endParaRPr lang="sk-SK"/>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ázok s popisom">
    <p:bg>
      <p:bgRef idx="1002">
        <a:schemeClr val="bg1"/>
      </p:bgRef>
    </p:bg>
    <p:spTree>
      <p:nvGrpSpPr>
        <p:cNvPr id="1" name=""/>
        <p:cNvGrpSpPr/>
        <p:nvPr/>
      </p:nvGrpSpPr>
      <p:grpSpPr>
        <a:xfrm>
          <a:off x="0" y="0"/>
          <a:ext cx="0" cy="0"/>
          <a:chOff x="0" y="0"/>
          <a:chExt cx="0" cy="0"/>
        </a:xfrm>
      </p:grpSpPr>
      <p:sp>
        <p:nvSpPr>
          <p:cNvPr id="4" name="Zástupný symbol textu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sk-SK" smtClean="0"/>
              <a:t>Kliknite sem a upravte štýly predlohy textu.</a:t>
            </a:r>
          </a:p>
        </p:txBody>
      </p:sp>
      <p:sp>
        <p:nvSpPr>
          <p:cNvPr id="3" name="Zástupný symbol obrázka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sk-SK" smtClean="0"/>
              <a:t>Ak chcete pridať obrázok, kliknite na ikonu</a:t>
            </a:r>
            <a:endParaRPr kumimoji="0" lang="en-US" dirty="0"/>
          </a:p>
        </p:txBody>
      </p:sp>
      <p:sp>
        <p:nvSpPr>
          <p:cNvPr id="5" name="Zástupný symbol dátumu 4"/>
          <p:cNvSpPr>
            <a:spLocks noGrp="1"/>
          </p:cNvSpPr>
          <p:nvPr>
            <p:ph type="dt" sz="half" idx="10"/>
          </p:nvPr>
        </p:nvSpPr>
        <p:spPr/>
        <p:txBody>
          <a:bodyPr/>
          <a:lstStyle>
            <a:lvl1pPr>
              <a:defRPr>
                <a:solidFill>
                  <a:schemeClr val="tx1"/>
                </a:solidFill>
              </a:defRPr>
            </a:lvl1pPr>
            <a:extLst/>
          </a:lstStyle>
          <a:p>
            <a:fld id="{6A812B65-9A1B-42FF-8DDA-365A2B0950AF}" type="datetimeFigureOut">
              <a:rPr lang="sk-SK" smtClean="0"/>
              <a:pPr/>
              <a:t>16. 12. 2017</a:t>
            </a:fld>
            <a:endParaRPr lang="sk-SK"/>
          </a:p>
        </p:txBody>
      </p:sp>
      <p:sp>
        <p:nvSpPr>
          <p:cNvPr id="6" name="Zástupný symbol päty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sk-SK"/>
          </a:p>
        </p:txBody>
      </p:sp>
      <p:sp>
        <p:nvSpPr>
          <p:cNvPr id="7" name="Zástupný symbol čísla snímky 6"/>
          <p:cNvSpPr>
            <a:spLocks noGrp="1"/>
          </p:cNvSpPr>
          <p:nvPr>
            <p:ph type="sldNum" sz="quarter" idx="12"/>
          </p:nvPr>
        </p:nvSpPr>
        <p:spPr/>
        <p:txBody>
          <a:bodyPr/>
          <a:lstStyle>
            <a:lvl1pPr>
              <a:defRPr>
                <a:solidFill>
                  <a:schemeClr val="tx1"/>
                </a:solidFill>
              </a:defRPr>
            </a:lvl1pPr>
            <a:extLst/>
          </a:lstStyle>
          <a:p>
            <a:fld id="{D6463108-0728-4F2C-A3A7-356034624A9C}" type="slidenum">
              <a:rPr lang="sk-SK" smtClean="0"/>
              <a:pPr/>
              <a:t>‹#›</a:t>
            </a:fld>
            <a:endParaRPr lang="sk-SK"/>
          </a:p>
        </p:txBody>
      </p:sp>
      <p:sp>
        <p:nvSpPr>
          <p:cNvPr id="2" name="Nadpis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sk-SK" smtClean="0"/>
              <a:t>Kliknite sem a upravte štýl predlohy nadpisov.</a:t>
            </a:r>
            <a:endParaRPr kumimoji="0" lang="en-US"/>
          </a:p>
        </p:txBody>
      </p:sp>
      <p:sp>
        <p:nvSpPr>
          <p:cNvPr id="8" name="Voľná forma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Voľná forma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Pravouhlý trojuholník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Rovná spojnica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Výložka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Výložka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extLst/>
          </a:lstStyle>
          <a:p>
            <a:r>
              <a:rPr kumimoji="0" lang="sk-SK" smtClean="0"/>
              <a:t>Kliknite sem a upravte štýl predlohy nadpisov.</a:t>
            </a:r>
            <a:endParaRPr kumimoji="0" lang="en-US"/>
          </a:p>
        </p:txBody>
      </p:sp>
      <p:sp>
        <p:nvSpPr>
          <p:cNvPr id="3" name="Zástupný symbol zvislého textu 2"/>
          <p:cNvSpPr>
            <a:spLocks noGrp="1"/>
          </p:cNvSpPr>
          <p:nvPr>
            <p:ph type="body" orient="vert" idx="1"/>
          </p:nvPr>
        </p:nvSpPr>
        <p:spPr>
          <a:xfrm>
            <a:off x="457200" y="1481329"/>
            <a:ext cx="8229600" cy="4386071"/>
          </a:xfrm>
        </p:spPr>
        <p:txBody>
          <a:bodyPr vert="eaVert"/>
          <a:lstStyle>
            <a:extLst/>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4" name="Zástupný symbol dátumu 3"/>
          <p:cNvSpPr>
            <a:spLocks noGrp="1"/>
          </p:cNvSpPr>
          <p:nvPr>
            <p:ph type="dt" sz="half" idx="10"/>
          </p:nvPr>
        </p:nvSpPr>
        <p:spPr/>
        <p:txBody>
          <a:bodyPr/>
          <a:lstStyle>
            <a:extLst/>
          </a:lstStyle>
          <a:p>
            <a:fld id="{6A812B65-9A1B-42FF-8DDA-365A2B0950AF}" type="datetimeFigureOut">
              <a:rPr lang="sk-SK" smtClean="0"/>
              <a:pPr/>
              <a:t>16. 12. 2017</a:t>
            </a:fld>
            <a:endParaRPr lang="sk-SK"/>
          </a:p>
        </p:txBody>
      </p:sp>
      <p:sp>
        <p:nvSpPr>
          <p:cNvPr id="5" name="Zástupný symbol päty 4"/>
          <p:cNvSpPr>
            <a:spLocks noGrp="1"/>
          </p:cNvSpPr>
          <p:nvPr>
            <p:ph type="ftr" sz="quarter" idx="11"/>
          </p:nvPr>
        </p:nvSpPr>
        <p:spPr/>
        <p:txBody>
          <a:bodyPr/>
          <a:lstStyle>
            <a:extLst/>
          </a:lstStyle>
          <a:p>
            <a:endParaRPr lang="sk-SK"/>
          </a:p>
        </p:txBody>
      </p:sp>
      <p:sp>
        <p:nvSpPr>
          <p:cNvPr id="6" name="Zástupný symbol čísla snímky 5"/>
          <p:cNvSpPr>
            <a:spLocks noGrp="1"/>
          </p:cNvSpPr>
          <p:nvPr>
            <p:ph type="sldNum" sz="quarter" idx="12"/>
          </p:nvPr>
        </p:nvSpPr>
        <p:spPr/>
        <p:txBody>
          <a:bodyPr/>
          <a:lstStyle>
            <a:extLst/>
          </a:lstStyle>
          <a:p>
            <a:fld id="{D6463108-0728-4F2C-A3A7-356034624A9C}" type="slidenum">
              <a:rPr lang="sk-SK" smtClean="0"/>
              <a:pPr/>
              <a:t>‹#›</a:t>
            </a:fld>
            <a:endParaRPr lang="sk-SK"/>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844013" y="274640"/>
            <a:ext cx="1777470" cy="5592761"/>
          </a:xfrm>
        </p:spPr>
        <p:txBody>
          <a:bodyPr vert="eaVert"/>
          <a:lstStyle>
            <a:extLst/>
          </a:lstStyle>
          <a:p>
            <a:r>
              <a:rPr kumimoji="0" lang="sk-SK" smtClean="0"/>
              <a:t>Kliknite sem a upravte štýl predlohy nadpisov.</a:t>
            </a:r>
            <a:endParaRPr kumimoji="0" lang="en-US"/>
          </a:p>
        </p:txBody>
      </p:sp>
      <p:sp>
        <p:nvSpPr>
          <p:cNvPr id="3" name="Zástupný symbol zvislého textu 2"/>
          <p:cNvSpPr>
            <a:spLocks noGrp="1"/>
          </p:cNvSpPr>
          <p:nvPr>
            <p:ph type="body" orient="vert" idx="1"/>
          </p:nvPr>
        </p:nvSpPr>
        <p:spPr>
          <a:xfrm>
            <a:off x="457200" y="274641"/>
            <a:ext cx="6324600" cy="5592760"/>
          </a:xfrm>
        </p:spPr>
        <p:txBody>
          <a:bodyPr vert="eaVert"/>
          <a:lstStyle>
            <a:extLst/>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4" name="Zástupný symbol dátumu 3"/>
          <p:cNvSpPr>
            <a:spLocks noGrp="1"/>
          </p:cNvSpPr>
          <p:nvPr>
            <p:ph type="dt" sz="half" idx="10"/>
          </p:nvPr>
        </p:nvSpPr>
        <p:spPr/>
        <p:txBody>
          <a:bodyPr/>
          <a:lstStyle>
            <a:extLst/>
          </a:lstStyle>
          <a:p>
            <a:fld id="{6A812B65-9A1B-42FF-8DDA-365A2B0950AF}" type="datetimeFigureOut">
              <a:rPr lang="sk-SK" smtClean="0"/>
              <a:pPr/>
              <a:t>16. 12. 2017</a:t>
            </a:fld>
            <a:endParaRPr lang="sk-SK"/>
          </a:p>
        </p:txBody>
      </p:sp>
      <p:sp>
        <p:nvSpPr>
          <p:cNvPr id="5" name="Zástupný symbol päty 4"/>
          <p:cNvSpPr>
            <a:spLocks noGrp="1"/>
          </p:cNvSpPr>
          <p:nvPr>
            <p:ph type="ftr" sz="quarter" idx="11"/>
          </p:nvPr>
        </p:nvSpPr>
        <p:spPr/>
        <p:txBody>
          <a:bodyPr/>
          <a:lstStyle>
            <a:extLst/>
          </a:lstStyle>
          <a:p>
            <a:endParaRPr lang="sk-SK"/>
          </a:p>
        </p:txBody>
      </p:sp>
      <p:sp>
        <p:nvSpPr>
          <p:cNvPr id="6" name="Zástupný symbol čísla snímky 5"/>
          <p:cNvSpPr>
            <a:spLocks noGrp="1"/>
          </p:cNvSpPr>
          <p:nvPr>
            <p:ph type="sldNum" sz="quarter" idx="12"/>
          </p:nvPr>
        </p:nvSpPr>
        <p:spPr/>
        <p:txBody>
          <a:bodyPr/>
          <a:lstStyle>
            <a:extLst/>
          </a:lstStyle>
          <a:p>
            <a:fld id="{D6463108-0728-4F2C-A3A7-356034624A9C}" type="slidenum">
              <a:rPr lang="sk-SK" smtClean="0"/>
              <a:pPr/>
              <a:t>‹#›</a:t>
            </a:fld>
            <a:endParaRPr lang="sk-SK"/>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Voľná forma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Voľná forma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Pravouhlý trojuholník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Rovná spojnica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Zástupný symbol nadpisu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sk-SK" smtClean="0"/>
              <a:t>Kliknite sem a upravte štýl predlohy nadpisov.</a:t>
            </a:r>
            <a:endParaRPr kumimoji="0" lang="en-US"/>
          </a:p>
        </p:txBody>
      </p:sp>
      <p:sp>
        <p:nvSpPr>
          <p:cNvPr id="30" name="Zástupný symbol textu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sk-SK" smtClean="0"/>
              <a:t>Kliknite sem a upravte štýly predlohy textu.</a:t>
            </a:r>
          </a:p>
          <a:p>
            <a:pPr lvl="1" eaLnBrk="1" latinLnBrk="0" hangingPunct="1"/>
            <a:r>
              <a:rPr kumimoji="0" lang="sk-SK" smtClean="0"/>
              <a:t>Druhá úroveň</a:t>
            </a:r>
          </a:p>
          <a:p>
            <a:pPr lvl="2" eaLnBrk="1" latinLnBrk="0" hangingPunct="1"/>
            <a:r>
              <a:rPr kumimoji="0" lang="sk-SK" smtClean="0"/>
              <a:t>Tretia úroveň</a:t>
            </a:r>
          </a:p>
          <a:p>
            <a:pPr lvl="3" eaLnBrk="1" latinLnBrk="0" hangingPunct="1"/>
            <a:r>
              <a:rPr kumimoji="0" lang="sk-SK" smtClean="0"/>
              <a:t>Štvrtá úroveň</a:t>
            </a:r>
          </a:p>
          <a:p>
            <a:pPr lvl="4" eaLnBrk="1" latinLnBrk="0" hangingPunct="1"/>
            <a:r>
              <a:rPr kumimoji="0" lang="sk-SK" smtClean="0"/>
              <a:t>Piata úroveň</a:t>
            </a:r>
            <a:endParaRPr kumimoji="0" lang="en-US"/>
          </a:p>
        </p:txBody>
      </p:sp>
      <p:sp>
        <p:nvSpPr>
          <p:cNvPr id="10" name="Zástupný symbol dátumu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6A812B65-9A1B-42FF-8DDA-365A2B0950AF}" type="datetimeFigureOut">
              <a:rPr lang="sk-SK" smtClean="0"/>
              <a:pPr/>
              <a:t>16. 12. 2017</a:t>
            </a:fld>
            <a:endParaRPr lang="sk-SK"/>
          </a:p>
        </p:txBody>
      </p:sp>
      <p:sp>
        <p:nvSpPr>
          <p:cNvPr id="22" name="Zástupný symbol päty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sk-SK"/>
          </a:p>
        </p:txBody>
      </p:sp>
      <p:sp>
        <p:nvSpPr>
          <p:cNvPr id="18" name="Zástupný symbol čísla snímky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D6463108-0728-4F2C-A3A7-356034624A9C}" type="slidenum">
              <a:rPr lang="sk-SK" smtClean="0"/>
              <a:pPr/>
              <a:t>‹#›</a:t>
            </a:fld>
            <a:endParaRPr lang="sk-SK"/>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7.wmf"/><Relationship Id="rId13" Type="http://schemas.openxmlformats.org/officeDocument/2006/relationships/image" Target="../media/image10.png"/><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9.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6.wmf"/><Relationship Id="rId11" Type="http://schemas.openxmlformats.org/officeDocument/2006/relationships/oleObject" Target="../embeddings/oleObject5.bin"/><Relationship Id="rId5" Type="http://schemas.openxmlformats.org/officeDocument/2006/relationships/oleObject" Target="../embeddings/oleObject2.bin"/><Relationship Id="rId10" Type="http://schemas.openxmlformats.org/officeDocument/2006/relationships/image" Target="../media/image8.wmf"/><Relationship Id="rId4" Type="http://schemas.openxmlformats.org/officeDocument/2006/relationships/image" Target="../media/image5.wmf"/><Relationship Id="rId9" Type="http://schemas.openxmlformats.org/officeDocument/2006/relationships/oleObject" Target="../embeddings/oleObject4.bin"/></Relationships>
</file>

<file path=ppt/slides/_rels/slide5.xml.rels><?xml version="1.0" encoding="UTF-8" standalone="yes"?>
<Relationships xmlns="http://schemas.openxmlformats.org/package/2006/relationships"><Relationship Id="rId8" Type="http://schemas.openxmlformats.org/officeDocument/2006/relationships/image" Target="../media/image13.wmf"/><Relationship Id="rId3" Type="http://schemas.openxmlformats.org/officeDocument/2006/relationships/oleObject" Target="../embeddings/oleObject6.bin"/><Relationship Id="rId7"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2.wmf"/><Relationship Id="rId5" Type="http://schemas.openxmlformats.org/officeDocument/2006/relationships/oleObject" Target="../embeddings/oleObject7.bin"/><Relationship Id="rId4" Type="http://schemas.openxmlformats.org/officeDocument/2006/relationships/image" Target="../media/image11.wmf"/><Relationship Id="rId9"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381000" y="1981200"/>
            <a:ext cx="8305800" cy="761999"/>
          </a:xfrm>
        </p:spPr>
        <p:txBody>
          <a:bodyPr>
            <a:normAutofit/>
          </a:bodyPr>
          <a:lstStyle/>
          <a:p>
            <a:pPr algn="l"/>
            <a:r>
              <a:rPr lang="sk-SK" sz="4000" dirty="0" smtClean="0"/>
              <a:t>Modelovanie v elektroenergetike</a:t>
            </a:r>
            <a:endParaRPr lang="sk-SK" sz="4000" dirty="0"/>
          </a:p>
        </p:txBody>
      </p:sp>
      <p:sp>
        <p:nvSpPr>
          <p:cNvPr id="3" name="Podnadpis 2"/>
          <p:cNvSpPr>
            <a:spLocks noGrp="1"/>
          </p:cNvSpPr>
          <p:nvPr>
            <p:ph type="subTitle" idx="1"/>
          </p:nvPr>
        </p:nvSpPr>
        <p:spPr>
          <a:xfrm>
            <a:off x="4800600" y="6248400"/>
            <a:ext cx="4191000" cy="457200"/>
          </a:xfrm>
        </p:spPr>
        <p:txBody>
          <a:bodyPr>
            <a:normAutofit fontScale="85000" lnSpcReduction="10000"/>
          </a:bodyPr>
          <a:lstStyle/>
          <a:p>
            <a:pPr algn="l"/>
            <a:r>
              <a:rPr lang="sk-SK" dirty="0" smtClean="0">
                <a:solidFill>
                  <a:schemeClr val="tx1"/>
                </a:solidFill>
              </a:rPr>
              <a:t>Vypracoval: Bc. Pavol Bartko</a:t>
            </a:r>
            <a:endParaRPr lang="sk-SK" dirty="0">
              <a:solidFill>
                <a:schemeClr val="tx1"/>
              </a:solidFill>
            </a:endParaRPr>
          </a:p>
        </p:txBody>
      </p:sp>
      <p:pic>
        <p:nvPicPr>
          <p:cNvPr id="40962" name="Picture 2" descr="Výsledok vyhľadávania obrázkov pre dopyt tuke znak."/>
          <p:cNvPicPr>
            <a:picLocks noChangeAspect="1" noChangeArrowheads="1"/>
          </p:cNvPicPr>
          <p:nvPr/>
        </p:nvPicPr>
        <p:blipFill>
          <a:blip r:embed="rId2" cstate="print"/>
          <a:srcRect/>
          <a:stretch>
            <a:fillRect/>
          </a:stretch>
        </p:blipFill>
        <p:spPr bwMode="auto">
          <a:xfrm>
            <a:off x="228600" y="381000"/>
            <a:ext cx="2156408" cy="990600"/>
          </a:xfrm>
          <a:prstGeom prst="rect">
            <a:avLst/>
          </a:prstGeom>
          <a:noFill/>
        </p:spPr>
      </p:pic>
      <p:pic>
        <p:nvPicPr>
          <p:cNvPr id="40964" name="Picture 4" descr="Výsledok vyhľadávania obrázkov pre dopyt tuke fei"/>
          <p:cNvPicPr>
            <a:picLocks noChangeAspect="1" noChangeArrowheads="1"/>
          </p:cNvPicPr>
          <p:nvPr/>
        </p:nvPicPr>
        <p:blipFill>
          <a:blip r:embed="rId3" cstate="print"/>
          <a:srcRect/>
          <a:stretch>
            <a:fillRect/>
          </a:stretch>
        </p:blipFill>
        <p:spPr bwMode="auto">
          <a:xfrm>
            <a:off x="7315200" y="152400"/>
            <a:ext cx="1412875" cy="1412875"/>
          </a:xfrm>
          <a:prstGeom prst="rect">
            <a:avLst/>
          </a:prstGeom>
          <a:noFill/>
        </p:spPr>
      </p:pic>
      <p:pic>
        <p:nvPicPr>
          <p:cNvPr id="40966" name="Picture 6" descr="Súvisiaci obrázok"/>
          <p:cNvPicPr>
            <a:picLocks noChangeAspect="1" noChangeArrowheads="1"/>
          </p:cNvPicPr>
          <p:nvPr/>
        </p:nvPicPr>
        <p:blipFill>
          <a:blip r:embed="rId4" cstate="print"/>
          <a:srcRect/>
          <a:stretch>
            <a:fillRect/>
          </a:stretch>
        </p:blipFill>
        <p:spPr bwMode="auto">
          <a:xfrm>
            <a:off x="3276600" y="2743200"/>
            <a:ext cx="2057400" cy="20574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obsahu 2"/>
          <p:cNvSpPr>
            <a:spLocks noGrp="1"/>
          </p:cNvSpPr>
          <p:nvPr>
            <p:ph idx="1"/>
          </p:nvPr>
        </p:nvSpPr>
        <p:spPr>
          <a:xfrm>
            <a:off x="228600" y="1828801"/>
            <a:ext cx="8915400" cy="2209800"/>
          </a:xfrm>
        </p:spPr>
        <p:txBody>
          <a:bodyPr/>
          <a:lstStyle/>
          <a:p>
            <a:r>
              <a:rPr lang="sk-SK" dirty="0" smtClean="0"/>
              <a:t>Analyzujte a popíšte </a:t>
            </a:r>
            <a:r>
              <a:rPr lang="sk-SK" dirty="0" smtClean="0"/>
              <a:t>3-fázové </a:t>
            </a:r>
            <a:r>
              <a:rPr lang="sk-SK" dirty="0" smtClean="0"/>
              <a:t>výkonové meniče.</a:t>
            </a:r>
          </a:p>
          <a:p>
            <a:r>
              <a:rPr lang="sk-SK" dirty="0" smtClean="0"/>
              <a:t>Nakreslite </a:t>
            </a:r>
            <a:r>
              <a:rPr lang="sk-SK" dirty="0" smtClean="0"/>
              <a:t>schému zapojenia </a:t>
            </a:r>
            <a:r>
              <a:rPr lang="sk-SK" dirty="0" smtClean="0"/>
              <a:t>3-fázového </a:t>
            </a:r>
            <a:r>
              <a:rPr lang="sk-SK" dirty="0" smtClean="0"/>
              <a:t>neriadeného </a:t>
            </a:r>
            <a:r>
              <a:rPr lang="sk-SK" dirty="0" smtClean="0"/>
              <a:t>usmerňovača </a:t>
            </a:r>
            <a:r>
              <a:rPr lang="sk-SK" dirty="0" smtClean="0"/>
              <a:t>s filtráciou vyšších harmonických </a:t>
            </a:r>
            <a:r>
              <a:rPr lang="sk-SK" dirty="0" smtClean="0"/>
              <a:t>sieťového </a:t>
            </a:r>
            <a:r>
              <a:rPr lang="sk-SK" dirty="0" smtClean="0"/>
              <a:t>prúdu.</a:t>
            </a:r>
          </a:p>
          <a:p>
            <a:endParaRPr lang="sk-SK"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obsahu 2"/>
          <p:cNvSpPr>
            <a:spLocks noGrp="1"/>
          </p:cNvSpPr>
          <p:nvPr>
            <p:ph idx="1"/>
          </p:nvPr>
        </p:nvSpPr>
        <p:spPr>
          <a:xfrm>
            <a:off x="0" y="1752600"/>
            <a:ext cx="8915400" cy="4525963"/>
          </a:xfrm>
        </p:spPr>
        <p:txBody>
          <a:bodyPr>
            <a:normAutofit/>
          </a:bodyPr>
          <a:lstStyle/>
          <a:p>
            <a:r>
              <a:rPr lang="sk-SK" sz="2000" dirty="0" smtClean="0"/>
              <a:t>Prvky elektrických zariadení s nelineárnou charakteristikou </a:t>
            </a:r>
            <a:br>
              <a:rPr lang="sk-SK" sz="2000" dirty="0" smtClean="0"/>
            </a:br>
            <a:r>
              <a:rPr lang="sk-SK" sz="2000" i="1" dirty="0" smtClean="0"/>
              <a:t>u</a:t>
            </a:r>
            <a:r>
              <a:rPr lang="sk-SK" sz="2000" dirty="0" smtClean="0"/>
              <a:t>(</a:t>
            </a:r>
            <a:r>
              <a:rPr lang="sk-SK" sz="2000" i="1" dirty="0" smtClean="0"/>
              <a:t>t</a:t>
            </a:r>
            <a:r>
              <a:rPr lang="sk-SK" sz="2000" dirty="0" smtClean="0"/>
              <a:t>) = f(</a:t>
            </a:r>
            <a:r>
              <a:rPr lang="sk-SK" sz="2000" i="1" dirty="0" smtClean="0"/>
              <a:t>i</a:t>
            </a:r>
            <a:r>
              <a:rPr lang="sk-SK" sz="2000" dirty="0" smtClean="0"/>
              <a:t>(</a:t>
            </a:r>
            <a:r>
              <a:rPr lang="sk-SK" sz="2000" i="1" dirty="0" smtClean="0"/>
              <a:t>t</a:t>
            </a:r>
            <a:r>
              <a:rPr lang="sk-SK" sz="2000" dirty="0" smtClean="0"/>
              <a:t>)) </a:t>
            </a:r>
            <a:r>
              <a:rPr lang="sk-SK" sz="2000" dirty="0" smtClean="0"/>
              <a:t>spôsobujú </a:t>
            </a:r>
            <a:r>
              <a:rPr lang="sk-SK" sz="2000" dirty="0" smtClean="0"/>
              <a:t>v elektrických sieťach </a:t>
            </a:r>
            <a:r>
              <a:rPr lang="sk-SK" sz="2000" b="1" i="1" dirty="0" smtClean="0">
                <a:solidFill>
                  <a:srgbClr val="0070C0"/>
                </a:solidFill>
              </a:rPr>
              <a:t>deformáciu</a:t>
            </a:r>
            <a:r>
              <a:rPr lang="sk-SK" sz="2000" dirty="0" smtClean="0">
                <a:solidFill>
                  <a:srgbClr val="0070C0"/>
                </a:solidFill>
              </a:rPr>
              <a:t> </a:t>
            </a:r>
            <a:r>
              <a:rPr lang="sk-SK" sz="2000" dirty="0" smtClean="0"/>
              <a:t>pôvodne čisto </a:t>
            </a:r>
            <a:r>
              <a:rPr lang="sk-SK" sz="2000" b="1" i="1" dirty="0" smtClean="0">
                <a:solidFill>
                  <a:srgbClr val="0070C0"/>
                </a:solidFill>
              </a:rPr>
              <a:t>sínusových priebehov prúdov </a:t>
            </a:r>
            <a:r>
              <a:rPr lang="sk-SK" sz="2000" dirty="0" smtClean="0"/>
              <a:t>a </a:t>
            </a:r>
            <a:r>
              <a:rPr lang="sk-SK" sz="2000" b="1" i="1" dirty="0" smtClean="0">
                <a:solidFill>
                  <a:srgbClr val="0070C0"/>
                </a:solidFill>
              </a:rPr>
              <a:t>napätí</a:t>
            </a:r>
            <a:r>
              <a:rPr lang="sk-SK" sz="2000" dirty="0" smtClean="0"/>
              <a:t>. Tieto deformované priebehy prúdov a napätí môžu rušivo pôsobiť na prevádzku ostatných spotrebičov a </a:t>
            </a:r>
            <a:r>
              <a:rPr lang="sk-SK" sz="2000" dirty="0" smtClean="0"/>
              <a:t>majú </a:t>
            </a:r>
            <a:r>
              <a:rPr lang="sk-SK" sz="2000" dirty="0" smtClean="0"/>
              <a:t>i nežiaduci vplyv na napájaciu elektrickú sieť. Harmonickou analýzou je možné zistiť jednotlivé vyššie harmonické, ktorých pôvodcom je prevádzka prvkov so spomínanou nelineárnou charakteristikou. Aby sa zamedzilo ich škodlivému pôsobeniu, osadzujú sa do ich blízkosti filtre. Filtre tvoria tlmivky a kondenzátory, radené paralelne (pásmová zádrž), alebo sériovo (pásmová </a:t>
            </a:r>
            <a:r>
              <a:rPr lang="sk-SK" sz="2000" dirty="0" err="1" smtClean="0"/>
              <a:t>priepusť</a:t>
            </a:r>
            <a:r>
              <a:rPr lang="sk-SK" sz="2000" dirty="0" smtClean="0"/>
              <a:t>).</a:t>
            </a:r>
            <a:endParaRPr lang="sk-SK" sz="2000" dirty="0"/>
          </a:p>
        </p:txBody>
      </p:sp>
      <p:sp>
        <p:nvSpPr>
          <p:cNvPr id="2" name="Nadpis 1"/>
          <p:cNvSpPr>
            <a:spLocks noGrp="1"/>
          </p:cNvSpPr>
          <p:nvPr>
            <p:ph type="title"/>
          </p:nvPr>
        </p:nvSpPr>
        <p:spPr>
          <a:xfrm>
            <a:off x="152400" y="381000"/>
            <a:ext cx="8991600" cy="914400"/>
          </a:xfrm>
        </p:spPr>
        <p:txBody>
          <a:bodyPr>
            <a:noAutofit/>
          </a:bodyPr>
          <a:lstStyle/>
          <a:p>
            <a:pPr algn="ctr"/>
            <a:r>
              <a:rPr lang="sk-SK" sz="2800" b="1" dirty="0" smtClean="0"/>
              <a:t>FILTRE VYŠŠÍCH HARMONICKÝCH POUŽITÝCH </a:t>
            </a:r>
            <a:r>
              <a:rPr lang="sk-SK" sz="2800" b="1" dirty="0" smtClean="0"/>
              <a:t>V ELEKTRICKOM </a:t>
            </a:r>
            <a:r>
              <a:rPr lang="sk-SK" sz="2800" b="1" dirty="0" smtClean="0"/>
              <a:t>ROZVODE</a:t>
            </a:r>
            <a:endParaRPr lang="sk-SK"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a:xfrm>
            <a:off x="228600" y="533400"/>
            <a:ext cx="4038600" cy="487362"/>
          </a:xfrm>
        </p:spPr>
        <p:txBody>
          <a:bodyPr>
            <a:normAutofit fontScale="90000"/>
          </a:bodyPr>
          <a:lstStyle/>
          <a:p>
            <a:r>
              <a:rPr lang="sk-SK" sz="3200" dirty="0" smtClean="0"/>
              <a:t>PÁSMOVÁ ZÁDRŽ</a:t>
            </a:r>
            <a:endParaRPr lang="sk-SK" sz="3200" dirty="0"/>
          </a:p>
        </p:txBody>
      </p:sp>
      <p:sp>
        <p:nvSpPr>
          <p:cNvPr id="102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sk-SK"/>
          </a:p>
        </p:txBody>
      </p:sp>
      <p:sp>
        <p:nvSpPr>
          <p:cNvPr id="1027" name="Rectangle 3"/>
          <p:cNvSpPr>
            <a:spLocks noChangeArrowheads="1"/>
          </p:cNvSpPr>
          <p:nvPr/>
        </p:nvSpPr>
        <p:spPr bwMode="auto">
          <a:xfrm>
            <a:off x="0" y="10287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sk-SK"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9" name="Zástupný symbol obsahu 8"/>
          <p:cNvGraphicFramePr>
            <a:graphicFrameLocks noGrp="1" noChangeAspect="1"/>
          </p:cNvGraphicFramePr>
          <p:nvPr>
            <p:ph idx="1"/>
            <p:extLst>
              <p:ext uri="{D42A27DB-BD31-4B8C-83A1-F6EECF244321}">
                <p14:modId xmlns:p14="http://schemas.microsoft.com/office/powerpoint/2010/main" val="2058595555"/>
              </p:ext>
            </p:extLst>
          </p:nvPr>
        </p:nvGraphicFramePr>
        <p:xfrm>
          <a:off x="228600" y="2640013"/>
          <a:ext cx="4114800" cy="1058862"/>
        </p:xfrm>
        <a:graphic>
          <a:graphicData uri="http://schemas.openxmlformats.org/presentationml/2006/ole">
            <mc:AlternateContent xmlns:mc="http://schemas.openxmlformats.org/markup-compatibility/2006">
              <mc:Choice xmlns:v="urn:schemas-microsoft-com:vml" Requires="v">
                <p:oleObj spid="_x0000_s1248" name="Equation" r:id="rId3" imgW="3111480" imgH="799920" progId="Equation.DSMT4">
                  <p:embed/>
                </p:oleObj>
              </mc:Choice>
              <mc:Fallback>
                <p:oleObj name="Equation" r:id="rId3" imgW="3111480" imgH="799920" progId="Equation.DSMT4">
                  <p:embed/>
                  <p:pic>
                    <p:nvPicPr>
                      <p:cNvPr id="0" name="Zástupný symbol obsahu 8"/>
                      <p:cNvPicPr>
                        <a:picLocks noChangeAspect="1" noChangeArrowheads="1"/>
                      </p:cNvPicPr>
                      <p:nvPr/>
                    </p:nvPicPr>
                    <p:blipFill>
                      <a:blip r:embed="rId4"/>
                      <a:srcRect/>
                      <a:stretch>
                        <a:fillRect/>
                      </a:stretch>
                    </p:blipFill>
                    <p:spPr bwMode="auto">
                      <a:xfrm>
                        <a:off x="228600" y="2640013"/>
                        <a:ext cx="4114800" cy="10588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 name="Objekt 9"/>
          <p:cNvGraphicFramePr>
            <a:graphicFrameLocks noChangeAspect="1"/>
          </p:cNvGraphicFramePr>
          <p:nvPr>
            <p:extLst>
              <p:ext uri="{D42A27DB-BD31-4B8C-83A1-F6EECF244321}">
                <p14:modId xmlns:p14="http://schemas.microsoft.com/office/powerpoint/2010/main" val="1585432552"/>
              </p:ext>
            </p:extLst>
          </p:nvPr>
        </p:nvGraphicFramePr>
        <p:xfrm>
          <a:off x="220663" y="4410075"/>
          <a:ext cx="1616075" cy="398463"/>
        </p:xfrm>
        <a:graphic>
          <a:graphicData uri="http://schemas.openxmlformats.org/presentationml/2006/ole">
            <mc:AlternateContent xmlns:mc="http://schemas.openxmlformats.org/markup-compatibility/2006">
              <mc:Choice xmlns:v="urn:schemas-microsoft-com:vml" Requires="v">
                <p:oleObj spid="_x0000_s1249" name="Equation" r:id="rId5" imgW="977760" imgH="241200" progId="Equation.DSMT4">
                  <p:embed/>
                </p:oleObj>
              </mc:Choice>
              <mc:Fallback>
                <p:oleObj name="Equation" r:id="rId5" imgW="977760" imgH="241200" progId="Equation.DSMT4">
                  <p:embed/>
                  <p:pic>
                    <p:nvPicPr>
                      <p:cNvPr id="0" name="Picture 6"/>
                      <p:cNvPicPr>
                        <a:picLocks noChangeAspect="1" noChangeArrowheads="1"/>
                      </p:cNvPicPr>
                      <p:nvPr/>
                    </p:nvPicPr>
                    <p:blipFill>
                      <a:blip r:embed="rId6"/>
                      <a:srcRect/>
                      <a:stretch>
                        <a:fillRect/>
                      </a:stretch>
                    </p:blipFill>
                    <p:spPr bwMode="auto">
                      <a:xfrm>
                        <a:off x="220663" y="4410075"/>
                        <a:ext cx="1616075" cy="3984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 name="Objekt 12"/>
          <p:cNvGraphicFramePr>
            <a:graphicFrameLocks noChangeAspect="1"/>
          </p:cNvGraphicFramePr>
          <p:nvPr>
            <p:extLst>
              <p:ext uri="{D42A27DB-BD31-4B8C-83A1-F6EECF244321}">
                <p14:modId xmlns:p14="http://schemas.microsoft.com/office/powerpoint/2010/main" val="687814815"/>
              </p:ext>
            </p:extLst>
          </p:nvPr>
        </p:nvGraphicFramePr>
        <p:xfrm>
          <a:off x="2563813" y="4343400"/>
          <a:ext cx="1120775" cy="962025"/>
        </p:xfrm>
        <a:graphic>
          <a:graphicData uri="http://schemas.openxmlformats.org/presentationml/2006/ole">
            <mc:AlternateContent xmlns:mc="http://schemas.openxmlformats.org/markup-compatibility/2006">
              <mc:Choice xmlns:v="urn:schemas-microsoft-com:vml" Requires="v">
                <p:oleObj spid="_x0000_s1250" name="Equation" r:id="rId7" imgW="787320" imgH="622080" progId="Equation.DSMT4">
                  <p:embed/>
                </p:oleObj>
              </mc:Choice>
              <mc:Fallback>
                <p:oleObj name="Equation" r:id="rId7" imgW="787320" imgH="622080" progId="Equation.DSMT4">
                  <p:embed/>
                  <p:pic>
                    <p:nvPicPr>
                      <p:cNvPr id="0" name="Picture 9"/>
                      <p:cNvPicPr>
                        <a:picLocks noChangeAspect="1" noChangeArrowheads="1"/>
                      </p:cNvPicPr>
                      <p:nvPr/>
                    </p:nvPicPr>
                    <p:blipFill>
                      <a:blip r:embed="rId8"/>
                      <a:srcRect/>
                      <a:stretch>
                        <a:fillRect/>
                      </a:stretch>
                    </p:blipFill>
                    <p:spPr bwMode="auto">
                      <a:xfrm>
                        <a:off x="2563813" y="4343400"/>
                        <a:ext cx="1120775" cy="962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35"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sk-SK"/>
          </a:p>
        </p:txBody>
      </p:sp>
      <p:graphicFrame>
        <p:nvGraphicFramePr>
          <p:cNvPr id="16" name="Objekt 15"/>
          <p:cNvGraphicFramePr>
            <a:graphicFrameLocks noChangeAspect="1"/>
          </p:cNvGraphicFramePr>
          <p:nvPr/>
        </p:nvGraphicFramePr>
        <p:xfrm>
          <a:off x="2133600" y="5791200"/>
          <a:ext cx="1680337" cy="381000"/>
        </p:xfrm>
        <a:graphic>
          <a:graphicData uri="http://schemas.openxmlformats.org/presentationml/2006/ole">
            <mc:AlternateContent xmlns:mc="http://schemas.openxmlformats.org/markup-compatibility/2006">
              <mc:Choice xmlns:v="urn:schemas-microsoft-com:vml" Requires="v">
                <p:oleObj spid="_x0000_s1251" name="Rovnica" r:id="rId9" imgW="736560" imgH="215640" progId="Equation.3">
                  <p:embed/>
                </p:oleObj>
              </mc:Choice>
              <mc:Fallback>
                <p:oleObj name="Rovnica" r:id="rId9" imgW="736560" imgH="215640" progId="Equation.3">
                  <p:embed/>
                  <p:pic>
                    <p:nvPicPr>
                      <p:cNvPr id="0" name="Picture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33600" y="5791200"/>
                        <a:ext cx="1680337"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 name="BlokTextu 16"/>
          <p:cNvSpPr txBox="1"/>
          <p:nvPr/>
        </p:nvSpPr>
        <p:spPr>
          <a:xfrm>
            <a:off x="152400" y="4038600"/>
            <a:ext cx="4191000" cy="338554"/>
          </a:xfrm>
          <a:prstGeom prst="rect">
            <a:avLst/>
          </a:prstGeom>
          <a:noFill/>
        </p:spPr>
        <p:txBody>
          <a:bodyPr wrap="square" rtlCol="0">
            <a:spAutoFit/>
          </a:bodyPr>
          <a:lstStyle/>
          <a:p>
            <a:r>
              <a:rPr lang="sk-SK" sz="1600" dirty="0" smtClean="0"/>
              <a:t>Pre </a:t>
            </a:r>
            <a:r>
              <a:rPr lang="sk-SK" sz="1600" b="1" i="1" dirty="0" smtClean="0">
                <a:solidFill>
                  <a:srgbClr val="0070C0"/>
                </a:solidFill>
              </a:rPr>
              <a:t>rezonančnú uhlovú frekvenciu </a:t>
            </a:r>
            <a:r>
              <a:rPr lang="sk-SK" sz="1600" dirty="0" smtClean="0"/>
              <a:t>platí:</a:t>
            </a:r>
            <a:endParaRPr lang="sk-SK" sz="1600" dirty="0"/>
          </a:p>
        </p:txBody>
      </p:sp>
      <p:sp>
        <p:nvSpPr>
          <p:cNvPr id="18" name="BlokTextu 17"/>
          <p:cNvSpPr txBox="1"/>
          <p:nvPr/>
        </p:nvSpPr>
        <p:spPr>
          <a:xfrm>
            <a:off x="1752600" y="4495800"/>
            <a:ext cx="857927" cy="338554"/>
          </a:xfrm>
          <a:prstGeom prst="rect">
            <a:avLst/>
          </a:prstGeom>
          <a:noFill/>
        </p:spPr>
        <p:txBody>
          <a:bodyPr wrap="none" rtlCol="0">
            <a:spAutoFit/>
          </a:bodyPr>
          <a:lstStyle/>
          <a:p>
            <a:r>
              <a:rPr lang="sk-SK" sz="1600" dirty="0" smtClean="0"/>
              <a:t>,takže:</a:t>
            </a:r>
            <a:endParaRPr lang="sk-SK" sz="1600" dirty="0"/>
          </a:p>
        </p:txBody>
      </p:sp>
      <p:sp>
        <p:nvSpPr>
          <p:cNvPr id="19" name="BlokTextu 18"/>
          <p:cNvSpPr txBox="1"/>
          <p:nvPr/>
        </p:nvSpPr>
        <p:spPr>
          <a:xfrm>
            <a:off x="304800" y="5334000"/>
            <a:ext cx="5715000" cy="338554"/>
          </a:xfrm>
          <a:prstGeom prst="rect">
            <a:avLst/>
          </a:prstGeom>
          <a:noFill/>
        </p:spPr>
        <p:txBody>
          <a:bodyPr wrap="square" rtlCol="0">
            <a:spAutoFit/>
          </a:bodyPr>
          <a:lstStyle/>
          <a:p>
            <a:r>
              <a:rPr lang="sk-SK" sz="1600" dirty="0" smtClean="0"/>
              <a:t>Pri rezonančnej uhlovej frekvencii              platí: </a:t>
            </a:r>
            <a:endParaRPr lang="sk-SK" sz="1600" dirty="0"/>
          </a:p>
        </p:txBody>
      </p:sp>
      <p:graphicFrame>
        <p:nvGraphicFramePr>
          <p:cNvPr id="20" name="Objekt 19"/>
          <p:cNvGraphicFramePr>
            <a:graphicFrameLocks noChangeAspect="1"/>
          </p:cNvGraphicFramePr>
          <p:nvPr/>
        </p:nvGraphicFramePr>
        <p:xfrm>
          <a:off x="3810000" y="5254080"/>
          <a:ext cx="762000" cy="446315"/>
        </p:xfrm>
        <a:graphic>
          <a:graphicData uri="http://schemas.openxmlformats.org/presentationml/2006/ole">
            <mc:AlternateContent xmlns:mc="http://schemas.openxmlformats.org/markup-compatibility/2006">
              <mc:Choice xmlns:v="urn:schemas-microsoft-com:vml" Requires="v">
                <p:oleObj spid="_x0000_s1252" name="Rovnica" r:id="rId11" imgW="444240" imgH="215640" progId="Equation.3">
                  <p:embed/>
                </p:oleObj>
              </mc:Choice>
              <mc:Fallback>
                <p:oleObj name="Rovnica" r:id="rId11" imgW="444240" imgH="215640" progId="Equation.3">
                  <p:embed/>
                  <p:pic>
                    <p:nvPicPr>
                      <p:cNvPr id="0" name="Picture 1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810000" y="5254080"/>
                        <a:ext cx="762000" cy="44631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038" name="Picture 14"/>
          <p:cNvPicPr>
            <a:picLocks noChangeAspect="1" noChangeArrowheads="1"/>
          </p:cNvPicPr>
          <p:nvPr/>
        </p:nvPicPr>
        <p:blipFill>
          <a:blip r:embed="rId13" cstate="print"/>
          <a:srcRect/>
          <a:stretch>
            <a:fillRect/>
          </a:stretch>
        </p:blipFill>
        <p:spPr bwMode="auto">
          <a:xfrm>
            <a:off x="4724400" y="609600"/>
            <a:ext cx="4163819" cy="2366963"/>
          </a:xfrm>
          <a:prstGeom prst="rect">
            <a:avLst/>
          </a:prstGeom>
          <a:noFill/>
          <a:ln w="9525">
            <a:noFill/>
            <a:miter lim="800000"/>
            <a:headEnd/>
            <a:tailEnd/>
          </a:ln>
        </p:spPr>
      </p:pic>
      <p:sp>
        <p:nvSpPr>
          <p:cNvPr id="22" name="BlokTextu 21"/>
          <p:cNvSpPr txBox="1"/>
          <p:nvPr/>
        </p:nvSpPr>
        <p:spPr>
          <a:xfrm>
            <a:off x="0" y="1066800"/>
            <a:ext cx="4876800" cy="1477328"/>
          </a:xfrm>
          <a:prstGeom prst="rect">
            <a:avLst/>
          </a:prstGeom>
          <a:noFill/>
        </p:spPr>
        <p:txBody>
          <a:bodyPr wrap="square" rtlCol="0">
            <a:spAutoFit/>
          </a:bodyPr>
          <a:lstStyle/>
          <a:p>
            <a:r>
              <a:rPr lang="sk-SK" dirty="0" smtClean="0"/>
              <a:t>Pre analýzu pásmovej </a:t>
            </a:r>
            <a:r>
              <a:rPr lang="sk-SK" dirty="0" err="1" smtClean="0"/>
              <a:t>zádrže</a:t>
            </a:r>
            <a:r>
              <a:rPr lang="sk-SK" dirty="0" smtClean="0"/>
              <a:t> uvažujeme, že tlmivka s konštantnou indukčnosťou </a:t>
            </a:r>
            <a:r>
              <a:rPr lang="sk-SK" i="1" dirty="0" smtClean="0"/>
              <a:t>L</a:t>
            </a:r>
            <a:r>
              <a:rPr lang="sk-SK" dirty="0" smtClean="0"/>
              <a:t> a kondenzátor </a:t>
            </a:r>
            <a:r>
              <a:rPr lang="sk-SK" i="1" dirty="0" smtClean="0"/>
              <a:t>C</a:t>
            </a:r>
            <a:r>
              <a:rPr lang="sk-SK" dirty="0" smtClean="0"/>
              <a:t> sú ideálne prvky. Výsledná impedancia zapojenia bude pri uhlovej frekvencii </a:t>
            </a:r>
            <a:r>
              <a:rPr lang="el-GR" i="1" dirty="0" smtClean="0"/>
              <a:t>ω</a:t>
            </a:r>
            <a:r>
              <a:rPr lang="el-GR" b="1" dirty="0" smtClean="0"/>
              <a:t> </a:t>
            </a:r>
            <a:r>
              <a:rPr lang="sk-SK" dirty="0" smtClean="0"/>
              <a:t>rovná:</a:t>
            </a:r>
            <a:endParaRPr lang="sk-SK" dirty="0"/>
          </a:p>
        </p:txBody>
      </p:sp>
      <p:sp>
        <p:nvSpPr>
          <p:cNvPr id="23" name="BlokTextu 22"/>
          <p:cNvSpPr txBox="1"/>
          <p:nvPr/>
        </p:nvSpPr>
        <p:spPr>
          <a:xfrm>
            <a:off x="5029200" y="3048000"/>
            <a:ext cx="4114800" cy="2308324"/>
          </a:xfrm>
          <a:prstGeom prst="rect">
            <a:avLst/>
          </a:prstGeom>
          <a:noFill/>
        </p:spPr>
        <p:txBody>
          <a:bodyPr wrap="square" rtlCol="0">
            <a:spAutoFit/>
          </a:bodyPr>
          <a:lstStyle/>
          <a:p>
            <a:r>
              <a:rPr lang="sk-SK" dirty="0" smtClean="0"/>
              <a:t>To </a:t>
            </a:r>
            <a:r>
              <a:rPr lang="sk-SK" dirty="0" smtClean="0"/>
              <a:t>znamená, </a:t>
            </a:r>
            <a:r>
              <a:rPr lang="sk-SK" dirty="0" smtClean="0"/>
              <a:t>že zádrž neprepustí prúdy s rezonančnou uhlovou frekvenciou. Pri uvažovaní reálnej indukčnosti a kondenzátora, hodnota impedancie pri rezonančnej frekvencii nebude nekonečná, ale na druhej </a:t>
            </a:r>
            <a:r>
              <a:rPr lang="sk-SK" dirty="0" smtClean="0"/>
              <a:t>strane, bude </a:t>
            </a:r>
            <a:r>
              <a:rPr lang="sk-SK" dirty="0" smtClean="0"/>
              <a:t>dostatočne veľká.</a:t>
            </a:r>
            <a:endParaRPr lang="sk-SK"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6323" name="Zástupný symbol obsahu 8"/>
          <p:cNvGraphicFramePr>
            <a:graphicFrameLocks noChangeAspect="1"/>
          </p:cNvGraphicFramePr>
          <p:nvPr>
            <p:extLst>
              <p:ext uri="{D42A27DB-BD31-4B8C-83A1-F6EECF244321}">
                <p14:modId xmlns:p14="http://schemas.microsoft.com/office/powerpoint/2010/main" val="1801082868"/>
              </p:ext>
            </p:extLst>
          </p:nvPr>
        </p:nvGraphicFramePr>
        <p:xfrm>
          <a:off x="112713" y="1600200"/>
          <a:ext cx="4462462" cy="642938"/>
        </p:xfrm>
        <a:graphic>
          <a:graphicData uri="http://schemas.openxmlformats.org/presentationml/2006/ole">
            <mc:AlternateContent xmlns:mc="http://schemas.openxmlformats.org/markup-compatibility/2006">
              <mc:Choice xmlns:v="urn:schemas-microsoft-com:vml" Requires="v">
                <p:oleObj spid="_x0000_s56452" name="Equation" r:id="rId3" imgW="3085920" imgH="444240" progId="Equation.DSMT4">
                  <p:embed/>
                </p:oleObj>
              </mc:Choice>
              <mc:Fallback>
                <p:oleObj name="Equation" r:id="rId3" imgW="3085920" imgH="444240" progId="Equation.DSMT4">
                  <p:embed/>
                  <p:pic>
                    <p:nvPicPr>
                      <p:cNvPr id="0" name="Zástupný symbol obsahu 8"/>
                      <p:cNvPicPr>
                        <a:picLocks noChangeAspect="1" noChangeArrowheads="1"/>
                      </p:cNvPicPr>
                      <p:nvPr/>
                    </p:nvPicPr>
                    <p:blipFill>
                      <a:blip r:embed="rId4"/>
                      <a:srcRect/>
                      <a:stretch>
                        <a:fillRect/>
                      </a:stretch>
                    </p:blipFill>
                    <p:spPr bwMode="auto">
                      <a:xfrm>
                        <a:off x="112713" y="1600200"/>
                        <a:ext cx="4462462" cy="6429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Nadpis 1"/>
          <p:cNvSpPr txBox="1">
            <a:spLocks/>
          </p:cNvSpPr>
          <p:nvPr/>
        </p:nvSpPr>
        <p:spPr>
          <a:xfrm>
            <a:off x="228600" y="0"/>
            <a:ext cx="8229600" cy="868362"/>
          </a:xfrm>
          <a:prstGeom prst="rect">
            <a:avLst/>
          </a:prstGeom>
        </p:spPr>
        <p:txBody>
          <a:bodyPr vert="horz" rtlCol="0" anchor="ctr">
            <a:norm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k-SK" sz="2400" b="1" i="0" u="none" strike="noStrike" kern="1200" cap="none" spc="0" normalizeH="0" baseline="0" noProof="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PÁSMOVÁ PRIEPUSŤ</a:t>
            </a:r>
            <a:endParaRPr kumimoji="0" lang="sk-SK" sz="2400" b="1" i="0" u="none" strike="noStrike" kern="1200" cap="none" spc="0" normalizeH="0" baseline="0" noProof="0" dirty="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sp>
        <p:nvSpPr>
          <p:cNvPr id="7" name="Zástupný symbol obsahu 2"/>
          <p:cNvSpPr txBox="1">
            <a:spLocks/>
          </p:cNvSpPr>
          <p:nvPr/>
        </p:nvSpPr>
        <p:spPr>
          <a:xfrm>
            <a:off x="228600" y="685800"/>
            <a:ext cx="8610600" cy="685800"/>
          </a:xfrm>
          <a:prstGeom prst="rect">
            <a:avLst/>
          </a:prstGeom>
        </p:spPr>
        <p:txBody>
          <a:bodyPr vert="horz">
            <a:noAutofit/>
          </a:bodyPr>
          <a:lstStyle/>
          <a:p>
            <a:pPr marL="87313" marR="0" lvl="0" indent="22225" algn="l"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sk-SK" b="0" i="0" u="none" strike="noStrike" kern="1200" cap="none" spc="0" normalizeH="0" baseline="0" noProof="0" dirty="0" smtClean="0">
                <a:ln>
                  <a:noFill/>
                </a:ln>
                <a:solidFill>
                  <a:schemeClr val="tx1"/>
                </a:solidFill>
                <a:effectLst/>
                <a:uLnTx/>
                <a:uFillTx/>
                <a:latin typeface="+mn-lt"/>
                <a:ea typeface="+mn-ea"/>
                <a:cs typeface="+mn-cs"/>
              </a:rPr>
              <a:t>Pre kvalitatívny rozbor opäť uvažujeme, že tlmivka i kondenzátor sú ideálne prvky. Výsledná impedancia pre uhlovú frekvenciu </a:t>
            </a:r>
            <a:r>
              <a:rPr kumimoji="0" lang="el-GR" b="0" i="1" u="none" strike="noStrike" kern="1200" cap="none" spc="0" normalizeH="0" baseline="0" noProof="0" dirty="0" smtClean="0">
                <a:ln>
                  <a:noFill/>
                </a:ln>
                <a:solidFill>
                  <a:schemeClr val="tx1"/>
                </a:solidFill>
                <a:effectLst/>
                <a:uLnTx/>
                <a:uFillTx/>
                <a:latin typeface="+mn-lt"/>
                <a:ea typeface="+mn-ea"/>
                <a:cs typeface="+mn-cs"/>
              </a:rPr>
              <a:t>ω</a:t>
            </a:r>
            <a:r>
              <a:rPr kumimoji="0" lang="el-GR" b="0" i="0" u="none" strike="noStrike" kern="1200" cap="none" spc="0" normalizeH="0" baseline="0" noProof="0" dirty="0" smtClean="0">
                <a:ln>
                  <a:noFill/>
                </a:ln>
                <a:solidFill>
                  <a:schemeClr val="tx1"/>
                </a:solidFill>
                <a:effectLst/>
                <a:uLnTx/>
                <a:uFillTx/>
                <a:latin typeface="+mn-lt"/>
                <a:ea typeface="+mn-ea"/>
                <a:cs typeface="+mn-cs"/>
              </a:rPr>
              <a:t> </a:t>
            </a:r>
            <a:r>
              <a:rPr kumimoji="0" lang="sk-SK" b="0" i="0" u="none" strike="noStrike" kern="1200" cap="none" spc="0" normalizeH="0" baseline="0" noProof="0" dirty="0" smtClean="0">
                <a:ln>
                  <a:noFill/>
                </a:ln>
                <a:solidFill>
                  <a:schemeClr val="tx1"/>
                </a:solidFill>
                <a:effectLst/>
                <a:uLnTx/>
                <a:uFillTx/>
                <a:latin typeface="+mn-lt"/>
                <a:ea typeface="+mn-ea"/>
                <a:cs typeface="+mn-cs"/>
              </a:rPr>
              <a:t>bude podľa </a:t>
            </a:r>
            <a:r>
              <a:rPr kumimoji="0" lang="sk-SK" b="0" i="0" u="none" strike="noStrike" kern="1200" cap="none" spc="0" normalizeH="0" baseline="0" noProof="0" dirty="0" smtClean="0">
                <a:ln>
                  <a:noFill/>
                </a:ln>
                <a:solidFill>
                  <a:schemeClr val="tx1"/>
                </a:solidFill>
                <a:effectLst/>
                <a:uLnTx/>
                <a:uFillTx/>
                <a:latin typeface="+mn-lt"/>
                <a:ea typeface="+mn-ea"/>
                <a:cs typeface="+mn-cs"/>
              </a:rPr>
              <a:t>obrázka </a:t>
            </a:r>
            <a:r>
              <a:rPr kumimoji="0" lang="sk-SK" b="0" i="0" u="none" strike="noStrike" kern="1200" cap="none" spc="0" normalizeH="0" baseline="0" noProof="0" dirty="0" smtClean="0">
                <a:ln>
                  <a:noFill/>
                </a:ln>
                <a:solidFill>
                  <a:schemeClr val="tx1"/>
                </a:solidFill>
                <a:effectLst/>
                <a:uLnTx/>
                <a:uFillTx/>
                <a:latin typeface="+mn-lt"/>
                <a:ea typeface="+mn-ea"/>
                <a:cs typeface="+mn-cs"/>
              </a:rPr>
              <a:t>daná vzťahom:</a:t>
            </a:r>
            <a:endParaRPr kumimoji="0" lang="sk-SK" b="0" i="0" u="none" strike="noStrike" kern="1200" cap="none" spc="0" normalizeH="0" baseline="0" noProof="0" dirty="0">
              <a:ln>
                <a:noFill/>
              </a:ln>
              <a:solidFill>
                <a:schemeClr val="tx1"/>
              </a:solidFill>
              <a:effectLst/>
              <a:uLnTx/>
              <a:uFillTx/>
              <a:latin typeface="+mn-lt"/>
              <a:ea typeface="+mn-ea"/>
              <a:cs typeface="+mn-cs"/>
            </a:endParaRPr>
          </a:p>
        </p:txBody>
      </p:sp>
      <p:graphicFrame>
        <p:nvGraphicFramePr>
          <p:cNvPr id="56324" name="Object 4"/>
          <p:cNvGraphicFramePr>
            <a:graphicFrameLocks noChangeAspect="1"/>
          </p:cNvGraphicFramePr>
          <p:nvPr>
            <p:extLst>
              <p:ext uri="{D42A27DB-BD31-4B8C-83A1-F6EECF244321}">
                <p14:modId xmlns:p14="http://schemas.microsoft.com/office/powerpoint/2010/main" val="3885154191"/>
              </p:ext>
            </p:extLst>
          </p:nvPr>
        </p:nvGraphicFramePr>
        <p:xfrm>
          <a:off x="1062038" y="3744913"/>
          <a:ext cx="1546225" cy="381000"/>
        </p:xfrm>
        <a:graphic>
          <a:graphicData uri="http://schemas.openxmlformats.org/presentationml/2006/ole">
            <mc:AlternateContent xmlns:mc="http://schemas.openxmlformats.org/markup-compatibility/2006">
              <mc:Choice xmlns:v="urn:schemas-microsoft-com:vml" Requires="v">
                <p:oleObj spid="_x0000_s56453" name="Equation" r:id="rId5" imgW="977760" imgH="241200" progId="Equation.DSMT4">
                  <p:embed/>
                </p:oleObj>
              </mc:Choice>
              <mc:Fallback>
                <p:oleObj name="Equation" r:id="rId5" imgW="977760" imgH="241200" progId="Equation.DSMT4">
                  <p:embed/>
                  <p:pic>
                    <p:nvPicPr>
                      <p:cNvPr id="0" name="Picture 4"/>
                      <p:cNvPicPr>
                        <a:picLocks noChangeAspect="1" noChangeArrowheads="1"/>
                      </p:cNvPicPr>
                      <p:nvPr/>
                    </p:nvPicPr>
                    <p:blipFill>
                      <a:blip r:embed="rId6"/>
                      <a:srcRect/>
                      <a:stretch>
                        <a:fillRect/>
                      </a:stretch>
                    </p:blipFill>
                    <p:spPr bwMode="auto">
                      <a:xfrm>
                        <a:off x="1062038" y="3744913"/>
                        <a:ext cx="1546225"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6325" name="Object 5"/>
          <p:cNvGraphicFramePr>
            <a:graphicFrameLocks noChangeAspect="1"/>
          </p:cNvGraphicFramePr>
          <p:nvPr>
            <p:extLst>
              <p:ext uri="{D42A27DB-BD31-4B8C-83A1-F6EECF244321}">
                <p14:modId xmlns:p14="http://schemas.microsoft.com/office/powerpoint/2010/main" val="4274899772"/>
              </p:ext>
            </p:extLst>
          </p:nvPr>
        </p:nvGraphicFramePr>
        <p:xfrm>
          <a:off x="3325813" y="3657600"/>
          <a:ext cx="1122362" cy="962025"/>
        </p:xfrm>
        <a:graphic>
          <a:graphicData uri="http://schemas.openxmlformats.org/presentationml/2006/ole">
            <mc:AlternateContent xmlns:mc="http://schemas.openxmlformats.org/markup-compatibility/2006">
              <mc:Choice xmlns:v="urn:schemas-microsoft-com:vml" Requires="v">
                <p:oleObj spid="_x0000_s56454" name="Equation" r:id="rId7" imgW="787320" imgH="622080" progId="Equation.DSMT4">
                  <p:embed/>
                </p:oleObj>
              </mc:Choice>
              <mc:Fallback>
                <p:oleObj name="Equation" r:id="rId7" imgW="787320" imgH="622080" progId="Equation.DSMT4">
                  <p:embed/>
                  <p:pic>
                    <p:nvPicPr>
                      <p:cNvPr id="0" name="Picture 5"/>
                      <p:cNvPicPr>
                        <a:picLocks noChangeAspect="1" noChangeArrowheads="1"/>
                      </p:cNvPicPr>
                      <p:nvPr/>
                    </p:nvPicPr>
                    <p:blipFill>
                      <a:blip r:embed="rId8"/>
                      <a:srcRect/>
                      <a:stretch>
                        <a:fillRect/>
                      </a:stretch>
                    </p:blipFill>
                    <p:spPr bwMode="auto">
                      <a:xfrm>
                        <a:off x="3325813" y="3657600"/>
                        <a:ext cx="1122362" cy="962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56326" name="Picture 6"/>
          <p:cNvPicPr>
            <a:picLocks noChangeAspect="1" noChangeArrowheads="1"/>
          </p:cNvPicPr>
          <p:nvPr/>
        </p:nvPicPr>
        <p:blipFill>
          <a:blip r:embed="rId9" cstate="print"/>
          <a:srcRect/>
          <a:stretch>
            <a:fillRect/>
          </a:stretch>
        </p:blipFill>
        <p:spPr bwMode="auto">
          <a:xfrm>
            <a:off x="4495800" y="1295400"/>
            <a:ext cx="4419600" cy="1857434"/>
          </a:xfrm>
          <a:prstGeom prst="rect">
            <a:avLst/>
          </a:prstGeom>
          <a:noFill/>
          <a:ln w="9525">
            <a:noFill/>
            <a:miter lim="800000"/>
            <a:headEnd/>
            <a:tailEnd/>
          </a:ln>
        </p:spPr>
      </p:pic>
      <p:sp>
        <p:nvSpPr>
          <p:cNvPr id="12" name="BlokTextu 11"/>
          <p:cNvSpPr txBox="1"/>
          <p:nvPr/>
        </p:nvSpPr>
        <p:spPr>
          <a:xfrm>
            <a:off x="228600" y="3276600"/>
            <a:ext cx="6444393" cy="369332"/>
          </a:xfrm>
          <a:prstGeom prst="rect">
            <a:avLst/>
          </a:prstGeom>
          <a:noFill/>
        </p:spPr>
        <p:txBody>
          <a:bodyPr wrap="none" rtlCol="0">
            <a:spAutoFit/>
          </a:bodyPr>
          <a:lstStyle/>
          <a:p>
            <a:r>
              <a:rPr lang="sk-SK" dirty="0" smtClean="0"/>
              <a:t>Pri rezonančnej frekvencii má byť </a:t>
            </a:r>
            <a:r>
              <a:rPr lang="sk-SK" i="1" dirty="0" smtClean="0"/>
              <a:t>Z</a:t>
            </a:r>
            <a:r>
              <a:rPr lang="sk-SK" dirty="0" smtClean="0"/>
              <a:t>(</a:t>
            </a:r>
            <a:r>
              <a:rPr lang="el-GR" i="1" dirty="0" smtClean="0"/>
              <a:t>ω</a:t>
            </a:r>
            <a:r>
              <a:rPr lang="sk-SK" dirty="0" smtClean="0"/>
              <a:t>)= 0.</a:t>
            </a:r>
            <a:r>
              <a:rPr lang="sk-SK" i="1" dirty="0" smtClean="0"/>
              <a:t> </a:t>
            </a:r>
            <a:r>
              <a:rPr lang="sk-SK" dirty="0" smtClean="0"/>
              <a:t>Potom platí:</a:t>
            </a:r>
            <a:endParaRPr lang="sk-SK" dirty="0"/>
          </a:p>
        </p:txBody>
      </p:sp>
      <p:sp>
        <p:nvSpPr>
          <p:cNvPr id="14" name="BlokTextu 13"/>
          <p:cNvSpPr txBox="1"/>
          <p:nvPr/>
        </p:nvSpPr>
        <p:spPr>
          <a:xfrm>
            <a:off x="2514600" y="3810000"/>
            <a:ext cx="857927" cy="338554"/>
          </a:xfrm>
          <a:prstGeom prst="rect">
            <a:avLst/>
          </a:prstGeom>
          <a:noFill/>
        </p:spPr>
        <p:txBody>
          <a:bodyPr wrap="square" rtlCol="0">
            <a:spAutoFit/>
          </a:bodyPr>
          <a:lstStyle/>
          <a:p>
            <a:r>
              <a:rPr lang="sk-SK" sz="1600" dirty="0" smtClean="0"/>
              <a:t>,takže:</a:t>
            </a:r>
            <a:endParaRPr lang="sk-SK" sz="1600" dirty="0"/>
          </a:p>
        </p:txBody>
      </p:sp>
      <p:sp>
        <p:nvSpPr>
          <p:cNvPr id="15" name="BlokTextu 14"/>
          <p:cNvSpPr txBox="1"/>
          <p:nvPr/>
        </p:nvSpPr>
        <p:spPr>
          <a:xfrm>
            <a:off x="228600" y="4876800"/>
            <a:ext cx="8686800" cy="923330"/>
          </a:xfrm>
          <a:prstGeom prst="rect">
            <a:avLst/>
          </a:prstGeom>
          <a:noFill/>
        </p:spPr>
        <p:txBody>
          <a:bodyPr wrap="square" rtlCol="0">
            <a:spAutoFit/>
          </a:bodyPr>
          <a:lstStyle/>
          <a:p>
            <a:r>
              <a:rPr lang="sk-SK" dirty="0" smtClean="0"/>
              <a:t>To </a:t>
            </a:r>
            <a:r>
              <a:rPr lang="sk-SK" dirty="0" smtClean="0"/>
              <a:t>znamená, </a:t>
            </a:r>
            <a:r>
              <a:rPr lang="sk-SK" dirty="0" smtClean="0"/>
              <a:t>že </a:t>
            </a:r>
            <a:r>
              <a:rPr lang="sk-SK" dirty="0" err="1" smtClean="0"/>
              <a:t>priepusť</a:t>
            </a:r>
            <a:r>
              <a:rPr lang="sk-SK" dirty="0" smtClean="0"/>
              <a:t> s rezonančnou frekvenciou znamená pre prúdy dokonalý skrat. V skutočnom </a:t>
            </a:r>
            <a:r>
              <a:rPr lang="sk-SK" dirty="0" smtClean="0"/>
              <a:t>filtri, </a:t>
            </a:r>
            <a:r>
              <a:rPr lang="sk-SK" dirty="0" smtClean="0"/>
              <a:t>vplyvom </a:t>
            </a:r>
            <a:r>
              <a:rPr lang="sk-SK" dirty="0" err="1" smtClean="0"/>
              <a:t>rezistancie</a:t>
            </a:r>
            <a:r>
              <a:rPr lang="sk-SK" dirty="0" smtClean="0"/>
              <a:t> tlmivky </a:t>
            </a:r>
            <a:r>
              <a:rPr lang="sk-SK" dirty="0" smtClean="0"/>
              <a:t>a </a:t>
            </a:r>
            <a:r>
              <a:rPr lang="sk-SK" dirty="0" err="1" smtClean="0"/>
              <a:t>konduktancie</a:t>
            </a:r>
            <a:r>
              <a:rPr lang="sk-SK" dirty="0" smtClean="0"/>
              <a:t> kondenzátora, </a:t>
            </a:r>
            <a:r>
              <a:rPr lang="sk-SK" dirty="0" smtClean="0"/>
              <a:t>sa nedosiahne nula, ale určitá malá hodnota.</a:t>
            </a:r>
            <a:endParaRPr lang="sk-SK"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obsahu 2"/>
          <p:cNvSpPr>
            <a:spLocks noGrp="1"/>
          </p:cNvSpPr>
          <p:nvPr>
            <p:ph idx="1"/>
          </p:nvPr>
        </p:nvSpPr>
        <p:spPr>
          <a:xfrm>
            <a:off x="304800" y="1295400"/>
            <a:ext cx="8229600" cy="4525963"/>
          </a:xfrm>
        </p:spPr>
        <p:txBody>
          <a:bodyPr>
            <a:normAutofit/>
          </a:bodyPr>
          <a:lstStyle/>
          <a:p>
            <a:r>
              <a:rPr lang="sk-SK" sz="2000" dirty="0" smtClean="0"/>
              <a:t>Základné rozdelenie meničov - podľa druhu prúdu, ktorý sa privádza na vstup a ktorý sa privádza na výstup.</a:t>
            </a:r>
          </a:p>
          <a:p>
            <a:r>
              <a:rPr lang="sk-SK" sz="2000" dirty="0" smtClean="0"/>
              <a:t>Spracováva elektrický príkon zo vstupu (zdroj elektrického výkonu, elektrická sieť, akumulátor, ultrakapacitor) na výstupe </a:t>
            </a:r>
            <a:r>
              <a:rPr lang="sk-SK" sz="2000" dirty="0" smtClean="0"/>
              <a:t>(</a:t>
            </a:r>
            <a:r>
              <a:rPr lang="sk-SK" sz="2000" dirty="0" smtClean="0"/>
              <a:t>záťaž), ktorá má elektrický výkon a požadované elektrické parametre. Menič obsahuje jednu alebo viac elektronických spínacích súčiastok, transformátorov alebo filtrov.</a:t>
            </a:r>
            <a:endParaRPr lang="sk-SK" sz="2000" dirty="0"/>
          </a:p>
        </p:txBody>
      </p:sp>
      <p:sp>
        <p:nvSpPr>
          <p:cNvPr id="2" name="Nadpis 1"/>
          <p:cNvSpPr>
            <a:spLocks noGrp="1"/>
          </p:cNvSpPr>
          <p:nvPr>
            <p:ph type="title"/>
          </p:nvPr>
        </p:nvSpPr>
        <p:spPr/>
        <p:txBody>
          <a:bodyPr/>
          <a:lstStyle/>
          <a:p>
            <a:r>
              <a:rPr lang="sk-SK" dirty="0" smtClean="0"/>
              <a:t>Menič</a:t>
            </a:r>
            <a:endParaRPr lang="sk-SK" dirty="0"/>
          </a:p>
        </p:txBody>
      </p:sp>
      <p:graphicFrame>
        <p:nvGraphicFramePr>
          <p:cNvPr id="4" name="Tabuľka 3"/>
          <p:cNvGraphicFramePr>
            <a:graphicFrameLocks noGrp="1"/>
          </p:cNvGraphicFramePr>
          <p:nvPr>
            <p:extLst>
              <p:ext uri="{D42A27DB-BD31-4B8C-83A1-F6EECF244321}">
                <p14:modId xmlns:p14="http://schemas.microsoft.com/office/powerpoint/2010/main" val="901409048"/>
              </p:ext>
            </p:extLst>
          </p:nvPr>
        </p:nvGraphicFramePr>
        <p:xfrm>
          <a:off x="1371600" y="3962400"/>
          <a:ext cx="6858000" cy="2103120"/>
        </p:xfrm>
        <a:graphic>
          <a:graphicData uri="http://schemas.openxmlformats.org/drawingml/2006/table">
            <a:tbl>
              <a:tblPr firstRow="1" bandRow="1">
                <a:tableStyleId>{D113A9D2-9D6B-4929-AA2D-F23B5EE8CBE7}</a:tableStyleId>
              </a:tblPr>
              <a:tblGrid>
                <a:gridCol w="2209800"/>
                <a:gridCol w="2362200"/>
                <a:gridCol w="2286000"/>
              </a:tblGrid>
              <a:tr h="370840">
                <a:tc>
                  <a:txBody>
                    <a:bodyPr/>
                    <a:lstStyle/>
                    <a:p>
                      <a:pPr algn="ctr"/>
                      <a:r>
                        <a:rPr lang="sk-SK" sz="2000" dirty="0" smtClean="0">
                          <a:solidFill>
                            <a:srgbClr val="FFFF00"/>
                          </a:solidFill>
                        </a:rPr>
                        <a:t>Vstup/Výstup</a:t>
                      </a:r>
                      <a:endParaRPr lang="sk-SK" sz="2000" dirty="0">
                        <a:solidFill>
                          <a:srgbClr val="FFFF00"/>
                        </a:solidFill>
                      </a:endParaRPr>
                    </a:p>
                  </a:txBody>
                  <a:tcPr anchor="ctr">
                    <a:lnL w="9525" cap="flat" cmpd="sng" algn="ctr">
                      <a:noFill/>
                      <a:prstDash val="solid"/>
                    </a:lnL>
                    <a:lnR>
                      <a:noFill/>
                    </a:lnR>
                    <a:lnT w="9525" cap="flat" cmpd="sng" algn="ctr">
                      <a:noFill/>
                      <a:prstDash val="solid"/>
                    </a:lnT>
                    <a:lnB w="63500" cap="flat" cmpd="thickThin" algn="ctr">
                      <a:noFill/>
                      <a:prstDash val="solid"/>
                    </a:lnB>
                    <a:lnTlToBr w="12700" cmpd="sng">
                      <a:noFill/>
                      <a:prstDash val="solid"/>
                    </a:lnTlToBr>
                    <a:lnBlToTr w="12700" cmpd="sng">
                      <a:noFill/>
                      <a:prstDash val="solid"/>
                    </a:lnBlToTr>
                  </a:tcPr>
                </a:tc>
                <a:tc>
                  <a:txBody>
                    <a:bodyPr/>
                    <a:lstStyle/>
                    <a:p>
                      <a:pPr algn="ctr"/>
                      <a:r>
                        <a:rPr lang="sk-SK" sz="2000" dirty="0" smtClean="0">
                          <a:solidFill>
                            <a:srgbClr val="FFFF00"/>
                          </a:solidFill>
                        </a:rPr>
                        <a:t>Jednosmerný prúd (DC)</a:t>
                      </a:r>
                      <a:endParaRPr lang="sk-SK" sz="2000" dirty="0">
                        <a:solidFill>
                          <a:srgbClr val="FFFF00"/>
                        </a:solidFill>
                      </a:endParaRPr>
                    </a:p>
                  </a:txBody>
                  <a:tcPr anchor="ctr">
                    <a:lnL>
                      <a:noFill/>
                    </a:lnL>
                  </a:tcPr>
                </a:tc>
                <a:tc>
                  <a:txBody>
                    <a:bodyPr/>
                    <a:lstStyle/>
                    <a:p>
                      <a:pPr algn="ctr"/>
                      <a:r>
                        <a:rPr lang="sk-SK" sz="2000" dirty="0" smtClean="0">
                          <a:solidFill>
                            <a:srgbClr val="FFFF00"/>
                          </a:solidFill>
                        </a:rPr>
                        <a:t>Striedavý prúd (AC)</a:t>
                      </a:r>
                      <a:endParaRPr lang="sk-SK" sz="2000" dirty="0">
                        <a:solidFill>
                          <a:srgbClr val="FFFF00"/>
                        </a:solidFill>
                      </a:endParaRPr>
                    </a:p>
                  </a:txBody>
                  <a:tcPr anchor="ctr"/>
                </a:tc>
              </a:tr>
              <a:tr h="370840">
                <a:tc>
                  <a:txBody>
                    <a:bodyPr/>
                    <a:lstStyle/>
                    <a:p>
                      <a:pPr algn="ctr"/>
                      <a:r>
                        <a:rPr lang="sk-SK" sz="2000" b="1" dirty="0" smtClean="0">
                          <a:solidFill>
                            <a:srgbClr val="FFFF00"/>
                          </a:solidFill>
                        </a:rPr>
                        <a:t>Jednosmerený prúd (DC)</a:t>
                      </a:r>
                      <a:endParaRPr lang="sk-SK" sz="2000" b="1" dirty="0">
                        <a:solidFill>
                          <a:srgbClr val="FFFF00"/>
                        </a:solidFill>
                      </a:endParaRPr>
                    </a:p>
                  </a:txBody>
                  <a:tcPr anchor="ctr">
                    <a:lnR w="38100" cap="flat" cmpd="sng" algn="ctr">
                      <a:solidFill>
                        <a:schemeClr val="bg1"/>
                      </a:solidFill>
                      <a:prstDash val="solid"/>
                      <a:round/>
                      <a:headEnd type="none" w="med" len="med"/>
                      <a:tailEnd type="none" w="med" len="med"/>
                    </a:lnR>
                    <a:lnT w="63500" cap="flat" cmpd="thickThin" algn="ctr">
                      <a:noFill/>
                      <a:prstDash val="solid"/>
                    </a:lnT>
                  </a:tcPr>
                </a:tc>
                <a:tc>
                  <a:txBody>
                    <a:bodyPr/>
                    <a:lstStyle/>
                    <a:p>
                      <a:pPr algn="ctr"/>
                      <a:r>
                        <a:rPr lang="sk-SK" sz="1800" i="1" dirty="0" smtClean="0"/>
                        <a:t>Jednosmerný menič (DC </a:t>
                      </a:r>
                      <a:r>
                        <a:rPr lang="sk-SK" sz="1800" i="1" dirty="0" err="1" smtClean="0"/>
                        <a:t>convertor</a:t>
                      </a:r>
                      <a:r>
                        <a:rPr lang="sk-SK" sz="1800" i="1" dirty="0" smtClean="0"/>
                        <a:t>)</a:t>
                      </a:r>
                      <a:endParaRPr lang="sk-SK" sz="1800" i="1" dirty="0"/>
                    </a:p>
                  </a:txBody>
                  <a:tcPr anchor="ctr">
                    <a:lnL w="38100" cap="flat" cmpd="sng" algn="ctr">
                      <a:solidFill>
                        <a:schemeClr val="bg1"/>
                      </a:solidFill>
                      <a:prstDash val="solid"/>
                      <a:round/>
                      <a:headEnd type="none" w="med" len="med"/>
                      <a:tailEnd type="none" w="med" len="med"/>
                    </a:lnL>
                  </a:tcPr>
                </a:tc>
                <a:tc>
                  <a:txBody>
                    <a:bodyPr/>
                    <a:lstStyle/>
                    <a:p>
                      <a:pPr algn="ctr"/>
                      <a:r>
                        <a:rPr lang="sk-SK" sz="1800" i="1" dirty="0" smtClean="0"/>
                        <a:t>Striedač</a:t>
                      </a:r>
                      <a:r>
                        <a:rPr lang="sk-SK" sz="1800" i="1" baseline="0" dirty="0" smtClean="0"/>
                        <a:t> (</a:t>
                      </a:r>
                      <a:r>
                        <a:rPr lang="sk-SK" sz="1800" i="1" baseline="0" dirty="0" err="1" smtClean="0"/>
                        <a:t>invertor</a:t>
                      </a:r>
                      <a:r>
                        <a:rPr lang="sk-SK" sz="1800" i="1" baseline="0" dirty="0" smtClean="0"/>
                        <a:t>) </a:t>
                      </a:r>
                      <a:endParaRPr lang="sk-SK" sz="1800" i="1" dirty="0"/>
                    </a:p>
                  </a:txBody>
                  <a:tcPr anchor="ctr"/>
                </a:tc>
              </a:tr>
              <a:tr h="370840">
                <a:tc>
                  <a:txBody>
                    <a:bodyPr/>
                    <a:lstStyle/>
                    <a:p>
                      <a:pPr algn="ctr"/>
                      <a:r>
                        <a:rPr lang="sk-SK" sz="2000" b="1" dirty="0" smtClean="0">
                          <a:solidFill>
                            <a:srgbClr val="FFFF00"/>
                          </a:solidFill>
                        </a:rPr>
                        <a:t>Striedavý prúd (AC) </a:t>
                      </a:r>
                      <a:endParaRPr lang="sk-SK" sz="2000" b="1" dirty="0">
                        <a:solidFill>
                          <a:srgbClr val="FFFF00"/>
                        </a:solidFill>
                      </a:endParaRPr>
                    </a:p>
                  </a:txBody>
                  <a:tcPr anchor="ctr">
                    <a:lnR w="38100" cap="flat" cmpd="sng" algn="ctr">
                      <a:solidFill>
                        <a:schemeClr val="bg1"/>
                      </a:solidFill>
                      <a:prstDash val="solid"/>
                      <a:round/>
                      <a:headEnd type="none" w="med" len="med"/>
                      <a:tailEnd type="none" w="med" len="med"/>
                    </a:lnR>
                  </a:tcPr>
                </a:tc>
                <a:tc>
                  <a:txBody>
                    <a:bodyPr/>
                    <a:lstStyle/>
                    <a:p>
                      <a:pPr algn="ctr"/>
                      <a:r>
                        <a:rPr lang="sk-SK" sz="1800" i="1" dirty="0" smtClean="0"/>
                        <a:t>Usmernovač</a:t>
                      </a:r>
                      <a:r>
                        <a:rPr lang="sk-SK" sz="1800" i="1" baseline="0" dirty="0" smtClean="0"/>
                        <a:t> (</a:t>
                      </a:r>
                      <a:r>
                        <a:rPr lang="sk-SK" sz="1800" i="1" baseline="0" dirty="0" err="1" smtClean="0"/>
                        <a:t>rectifier</a:t>
                      </a:r>
                      <a:r>
                        <a:rPr lang="sk-SK" sz="1800" i="1" baseline="0" dirty="0" smtClean="0"/>
                        <a:t>)</a:t>
                      </a:r>
                      <a:endParaRPr lang="sk-SK" sz="1800" i="1" dirty="0"/>
                    </a:p>
                  </a:txBody>
                  <a:tcPr anchor="ctr">
                    <a:lnL w="38100" cap="flat" cmpd="sng" algn="ctr">
                      <a:solidFill>
                        <a:schemeClr val="bg1"/>
                      </a:solidFill>
                      <a:prstDash val="solid"/>
                      <a:round/>
                      <a:headEnd type="none" w="med" len="med"/>
                      <a:tailEnd type="none" w="med" len="med"/>
                    </a:lnL>
                  </a:tcPr>
                </a:tc>
                <a:tc>
                  <a:txBody>
                    <a:bodyPr/>
                    <a:lstStyle/>
                    <a:p>
                      <a:pPr algn="ctr"/>
                      <a:r>
                        <a:rPr lang="sk-SK" sz="1800" i="1" dirty="0" smtClean="0"/>
                        <a:t>Striedavý menič (AC </a:t>
                      </a:r>
                      <a:r>
                        <a:rPr lang="sk-SK" sz="1800" i="1" dirty="0" err="1" smtClean="0"/>
                        <a:t>convertor</a:t>
                      </a:r>
                      <a:r>
                        <a:rPr lang="sk-SK" sz="1800" i="1" dirty="0" smtClean="0"/>
                        <a:t>)</a:t>
                      </a:r>
                      <a:endParaRPr lang="sk-SK" sz="1800" i="1" dirty="0"/>
                    </a:p>
                  </a:txBody>
                  <a:tcPr anchor="ct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obsahu 2"/>
          <p:cNvSpPr>
            <a:spLocks noGrp="1"/>
          </p:cNvSpPr>
          <p:nvPr>
            <p:ph idx="1"/>
          </p:nvPr>
        </p:nvSpPr>
        <p:spPr>
          <a:xfrm>
            <a:off x="609600" y="1219200"/>
            <a:ext cx="7632000" cy="5181600"/>
          </a:xfrm>
        </p:spPr>
        <p:txBody>
          <a:bodyPr>
            <a:normAutofit/>
          </a:bodyPr>
          <a:lstStyle/>
          <a:p>
            <a:pPr marL="87313" indent="87313">
              <a:buSzPct val="100000"/>
              <a:buFont typeface="+mj-lt"/>
              <a:buAutoNum type="romanUcPeriod"/>
            </a:pPr>
            <a:r>
              <a:rPr lang="sk-SK" sz="1800" dirty="0" smtClean="0"/>
              <a:t> Premena - výkonová časť</a:t>
            </a:r>
            <a:endParaRPr lang="it-IT" sz="1800" dirty="0" smtClean="0"/>
          </a:p>
          <a:p>
            <a:pPr marL="880110" lvl="1" indent="-514350">
              <a:buFont typeface="+mj-lt"/>
              <a:buAutoNum type="alphaLcParenR"/>
            </a:pPr>
            <a:r>
              <a:rPr lang="it-IT" sz="1800" dirty="0" smtClean="0"/>
              <a:t>usmerňovanie </a:t>
            </a:r>
            <a:r>
              <a:rPr lang="sk-SK" sz="1800" dirty="0" smtClean="0"/>
              <a:t> </a:t>
            </a:r>
            <a:r>
              <a:rPr lang="it-IT" sz="1800" dirty="0" smtClean="0"/>
              <a:t>AC/DC </a:t>
            </a:r>
            <a:endParaRPr lang="sk-SK" sz="1800" dirty="0" smtClean="0"/>
          </a:p>
          <a:p>
            <a:pPr marL="880110" lvl="1" indent="-514350">
              <a:buFont typeface="+mj-lt"/>
              <a:buAutoNum type="alphaLcParenR"/>
            </a:pPr>
            <a:r>
              <a:rPr lang="it-IT" sz="1800" dirty="0" smtClean="0"/>
              <a:t>inverzie (striedanie) </a:t>
            </a:r>
            <a:r>
              <a:rPr lang="sk-SK" sz="1800" dirty="0" smtClean="0"/>
              <a:t> </a:t>
            </a:r>
            <a:r>
              <a:rPr lang="it-IT" sz="1800" dirty="0" smtClean="0"/>
              <a:t>DC/AC </a:t>
            </a:r>
            <a:endParaRPr lang="sk-SK" sz="1800" dirty="0" smtClean="0"/>
          </a:p>
          <a:p>
            <a:pPr marL="880110" lvl="1" indent="-514350">
              <a:buFont typeface="+mj-lt"/>
              <a:buAutoNum type="alphaLcParenR"/>
            </a:pPr>
            <a:r>
              <a:rPr lang="it-IT" sz="1800" dirty="0" smtClean="0"/>
              <a:t>premena </a:t>
            </a:r>
            <a:r>
              <a:rPr lang="sk-SK" sz="1800" dirty="0" smtClean="0"/>
              <a:t> </a:t>
            </a:r>
            <a:r>
              <a:rPr lang="it-IT" sz="1800" dirty="0" smtClean="0"/>
              <a:t>DC/DC, AC/AC</a:t>
            </a:r>
          </a:p>
          <a:p>
            <a:pPr marL="681228" indent="-571500">
              <a:buFont typeface="+mj-lt"/>
              <a:buAutoNum type="romanUcPeriod"/>
            </a:pPr>
            <a:endParaRPr lang="sk-SK" sz="1800" dirty="0" smtClean="0"/>
          </a:p>
          <a:p>
            <a:pPr marL="171450" indent="-41275">
              <a:buSzPct val="100000"/>
              <a:buFont typeface="+mj-lt"/>
              <a:buAutoNum type="romanUcPeriod"/>
            </a:pPr>
            <a:r>
              <a:rPr lang="sk-SK" sz="1800" dirty="0" smtClean="0"/>
              <a:t> Riadiaca funkcia</a:t>
            </a:r>
          </a:p>
          <a:p>
            <a:pPr marL="598932" lvl="1" indent="-342900">
              <a:buSzPct val="100000"/>
              <a:buFont typeface="+mj-lt"/>
              <a:buAutoNum type="alphaLcParenR"/>
            </a:pPr>
            <a:r>
              <a:rPr lang="sk-SK" sz="1800" dirty="0" smtClean="0"/>
              <a:t>Na rôzne miesta meničov sú pripojené snímače, riadiaci obvod alebo </a:t>
            </a:r>
            <a:r>
              <a:rPr lang="sk-SK" sz="1800" dirty="0" smtClean="0"/>
              <a:t>počítač, ktorý daný </a:t>
            </a:r>
            <a:r>
              <a:rPr lang="sk-SK" sz="1800" dirty="0" smtClean="0"/>
              <a:t>signál </a:t>
            </a:r>
            <a:r>
              <a:rPr lang="sk-SK" sz="1800" dirty="0" smtClean="0"/>
              <a:t>spracováva </a:t>
            </a:r>
            <a:r>
              <a:rPr lang="sk-SK" sz="1800" dirty="0" smtClean="0"/>
              <a:t>a </a:t>
            </a:r>
            <a:r>
              <a:rPr lang="sk-SK" sz="1800" dirty="0" smtClean="0"/>
              <a:t>upravuje a teda riadi výstupnú veličinu metódou </a:t>
            </a:r>
            <a:r>
              <a:rPr lang="sk-SK" sz="1800" dirty="0" smtClean="0"/>
              <a:t>spätnej väzby.</a:t>
            </a:r>
          </a:p>
          <a:p>
            <a:pPr marL="598932" lvl="1" indent="-342900">
              <a:buSzPct val="100000"/>
              <a:buFont typeface="+mj-lt"/>
              <a:buAutoNum type="alphaLcParenR"/>
            </a:pPr>
            <a:r>
              <a:rPr lang="sk-SK" sz="1800" dirty="0" smtClean="0"/>
              <a:t>Zmena parametrov na základe požiadavky </a:t>
            </a:r>
            <a:r>
              <a:rPr lang="sk-SK" sz="1800" dirty="0" smtClean="0"/>
              <a:t>obsluhy.</a:t>
            </a:r>
            <a:endParaRPr lang="sk-SK" sz="1800" dirty="0" smtClean="0"/>
          </a:p>
          <a:p>
            <a:pPr marL="598932" lvl="1" indent="-342900">
              <a:buSzPct val="100000"/>
              <a:buFont typeface="+mj-lt"/>
              <a:buAutoNum type="alphaLcParenR"/>
            </a:pPr>
            <a:r>
              <a:rPr lang="sk-SK" sz="1800" dirty="0" smtClean="0"/>
              <a:t>Núdzové riadiace funkcie v </a:t>
            </a:r>
            <a:r>
              <a:rPr lang="sk-SK" sz="1800" dirty="0" smtClean="0"/>
              <a:t>prípade, </a:t>
            </a:r>
            <a:r>
              <a:rPr lang="sk-SK" sz="1800" dirty="0" smtClean="0"/>
              <a:t>že dôjde k vybočeniu niektorých parametrov mimo stanovené medze.</a:t>
            </a:r>
          </a:p>
          <a:p>
            <a:pPr marL="598932" lvl="1" indent="-342900">
              <a:buSzPct val="100000"/>
              <a:buFont typeface="+mj-lt"/>
              <a:buAutoNum type="alphaLcParenR"/>
            </a:pPr>
            <a:endParaRPr lang="sk-SK" sz="1800" dirty="0" smtClean="0"/>
          </a:p>
          <a:p>
            <a:pPr marL="87313" lvl="1" indent="-15875">
              <a:buSzPct val="100000"/>
              <a:buFont typeface="+mj-lt"/>
              <a:buAutoNum type="romanUcPeriod" startAt="3"/>
            </a:pPr>
            <a:r>
              <a:rPr lang="sk-SK" sz="1800" dirty="0" smtClean="0"/>
              <a:t> Úprava </a:t>
            </a:r>
          </a:p>
          <a:p>
            <a:pPr marL="598932" lvl="1" indent="-342900">
              <a:buSzPct val="100000"/>
              <a:buFont typeface="+mj-lt"/>
              <a:buAutoNum type="alphaLcParenR"/>
            </a:pPr>
            <a:r>
              <a:rPr lang="sk-SK" sz="1800" dirty="0" smtClean="0"/>
              <a:t>zaistenie elektromagnetickej kompatibility </a:t>
            </a:r>
          </a:p>
          <a:p>
            <a:pPr marL="598932" lvl="1" indent="-342900">
              <a:buSzPct val="100000"/>
              <a:buFont typeface="+mj-lt"/>
              <a:buAutoNum type="alphaLcParenR"/>
            </a:pPr>
            <a:r>
              <a:rPr lang="sk-SK" sz="1800" dirty="0" smtClean="0"/>
              <a:t>istenie proti prepätiu alebo nadprúdu</a:t>
            </a:r>
          </a:p>
          <a:p>
            <a:pPr marL="681228" indent="-571500">
              <a:buNone/>
            </a:pPr>
            <a:endParaRPr lang="sk-SK" dirty="0" smtClean="0"/>
          </a:p>
        </p:txBody>
      </p:sp>
      <p:sp>
        <p:nvSpPr>
          <p:cNvPr id="2" name="Nadpis 1"/>
          <p:cNvSpPr>
            <a:spLocks noGrp="1"/>
          </p:cNvSpPr>
          <p:nvPr>
            <p:ph type="title"/>
          </p:nvPr>
        </p:nvSpPr>
        <p:spPr/>
        <p:txBody>
          <a:bodyPr/>
          <a:lstStyle/>
          <a:p>
            <a:r>
              <a:rPr lang="sk-SK" dirty="0" smtClean="0"/>
              <a:t>Základné funkcie meniča</a:t>
            </a:r>
            <a:endParaRPr lang="sk-SK"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obsahu 2"/>
          <p:cNvSpPr>
            <a:spLocks noGrp="1"/>
          </p:cNvSpPr>
          <p:nvPr>
            <p:ph idx="1"/>
          </p:nvPr>
        </p:nvSpPr>
        <p:spPr>
          <a:xfrm>
            <a:off x="457200" y="1481328"/>
            <a:ext cx="8458200" cy="4525963"/>
          </a:xfrm>
        </p:spPr>
        <p:txBody>
          <a:bodyPr>
            <a:normAutofit/>
          </a:bodyPr>
          <a:lstStyle/>
          <a:p>
            <a:pPr marL="92075" indent="17463">
              <a:buSzPct val="100000"/>
              <a:buFont typeface="+mj-lt"/>
              <a:buAutoNum type="alphaUcPeriod"/>
            </a:pPr>
            <a:r>
              <a:rPr lang="sk-SK" sz="2200" dirty="0" smtClean="0"/>
              <a:t> </a:t>
            </a:r>
            <a:r>
              <a:rPr lang="sk-SK" sz="2200" b="1" i="1" dirty="0" smtClean="0">
                <a:solidFill>
                  <a:srgbClr val="0070C0"/>
                </a:solidFill>
              </a:rPr>
              <a:t>Neriadené </a:t>
            </a:r>
          </a:p>
          <a:p>
            <a:pPr marL="450850" indent="-179388"/>
            <a:r>
              <a:rPr lang="sk-SK" sz="1900" dirty="0" smtClean="0"/>
              <a:t>Parametre výstupu sú určené parametrami zdroja (napätie, prúd, frekvencia, tvar, výstupná </a:t>
            </a:r>
            <a:r>
              <a:rPr lang="sk-SK" sz="1900" dirty="0" smtClean="0"/>
              <a:t>impedancia), a topológiou meniča. </a:t>
            </a:r>
            <a:endParaRPr lang="sk-SK" sz="1900" dirty="0" smtClean="0"/>
          </a:p>
          <a:p>
            <a:pPr marL="450850" indent="-179388"/>
            <a:r>
              <a:rPr lang="sk-SK" sz="1900" dirty="0" smtClean="0"/>
              <a:t>Jednoduchá </a:t>
            </a:r>
            <a:r>
              <a:rPr lang="sk-SK" sz="1900" dirty="0" err="1" smtClean="0"/>
              <a:t>topológia</a:t>
            </a:r>
            <a:endParaRPr lang="sk-SK" sz="1900" dirty="0" smtClean="0"/>
          </a:p>
          <a:p>
            <a:pPr marL="182563" indent="-165100"/>
            <a:endParaRPr lang="sk-SK" sz="1900" dirty="0" smtClean="0"/>
          </a:p>
          <a:p>
            <a:pPr marL="182563" indent="-165100"/>
            <a:endParaRPr lang="sk-SK" sz="1900" dirty="0" smtClean="0"/>
          </a:p>
          <a:p>
            <a:pPr marL="92075" indent="17463">
              <a:buSzPct val="100000"/>
              <a:buFont typeface="+mj-lt"/>
              <a:buAutoNum type="alphaUcPeriod" startAt="2"/>
            </a:pPr>
            <a:r>
              <a:rPr lang="sk-SK" sz="2200" dirty="0" smtClean="0"/>
              <a:t> </a:t>
            </a:r>
            <a:r>
              <a:rPr lang="sk-SK" sz="2200" b="1" i="1" dirty="0" smtClean="0">
                <a:solidFill>
                  <a:srgbClr val="0070C0"/>
                </a:solidFill>
              </a:rPr>
              <a:t>Riadené </a:t>
            </a:r>
          </a:p>
          <a:p>
            <a:pPr marL="450850" indent="-179388"/>
            <a:r>
              <a:rPr lang="sk-SK" sz="1800" dirty="0" smtClean="0"/>
              <a:t>Obsahujú riadené prvky, ktoré riadia parametre na výstupe, regulujú so spätnou väzbou alebo podľa vopred pripraveného programu. </a:t>
            </a:r>
          </a:p>
          <a:p>
            <a:pPr marL="450850" indent="-179388"/>
            <a:r>
              <a:rPr lang="sk-SK" sz="1800" dirty="0" smtClean="0"/>
              <a:t>Zložitejšia topológia a riadiace </a:t>
            </a:r>
            <a:r>
              <a:rPr lang="sk-SK" sz="1800" dirty="0" smtClean="0"/>
              <a:t>elektronické obvody</a:t>
            </a:r>
            <a:endParaRPr lang="sk-SK" sz="1800" dirty="0"/>
          </a:p>
        </p:txBody>
      </p:sp>
      <p:sp>
        <p:nvSpPr>
          <p:cNvPr id="2" name="Nadpis 1"/>
          <p:cNvSpPr>
            <a:spLocks noGrp="1"/>
          </p:cNvSpPr>
          <p:nvPr>
            <p:ph type="title"/>
          </p:nvPr>
        </p:nvSpPr>
        <p:spPr/>
        <p:txBody>
          <a:bodyPr/>
          <a:lstStyle/>
          <a:p>
            <a:r>
              <a:rPr lang="sk-SK" dirty="0" smtClean="0"/>
              <a:t>Riadené a neriadené meniče</a:t>
            </a:r>
            <a:endParaRPr lang="sk-SK"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idx="1"/>
          </p:nvPr>
        </p:nvSpPr>
        <p:spPr/>
        <p:txBody>
          <a:bodyPr>
            <a:normAutofit/>
          </a:bodyPr>
          <a:lstStyle/>
          <a:p>
            <a:r>
              <a:rPr lang="sk-SK" dirty="0" smtClean="0"/>
              <a:t>Analýza obvodov výkonových meničov prináša v dôsledku opakovaného spínania </a:t>
            </a:r>
            <a:r>
              <a:rPr lang="sk-SK" dirty="0" smtClean="0"/>
              <a:t>a v dôsledku </a:t>
            </a:r>
            <a:r>
              <a:rPr lang="sk-SK" dirty="0" smtClean="0"/>
              <a:t>javov spojených so </a:t>
            </a:r>
            <a:r>
              <a:rPr lang="sk-SK" dirty="0" smtClean="0"/>
              <a:t>spínaním, </a:t>
            </a:r>
            <a:r>
              <a:rPr lang="sk-SK" dirty="0" smtClean="0"/>
              <a:t>množstvo rôznych komplikácií, ktoré obmedzujú použitie matematických analýz.</a:t>
            </a:r>
          </a:p>
          <a:p>
            <a:endParaRPr lang="sk-SK" dirty="0" smtClean="0"/>
          </a:p>
          <a:p>
            <a:r>
              <a:rPr lang="sk-SK" dirty="0" smtClean="0"/>
              <a:t>Našťastie, </a:t>
            </a:r>
            <a:r>
              <a:rPr lang="sk-SK" dirty="0" smtClean="0"/>
              <a:t>v dnešnej dobe existujú výpočtové programy ako EMTP a PSPICE, ktoré umožňujú úspešne realizovať presné výpočty pri </a:t>
            </a:r>
            <a:r>
              <a:rPr lang="sk-SK" dirty="0" smtClean="0"/>
              <a:t>riešení daného problému</a:t>
            </a:r>
            <a:r>
              <a:rPr lang="sk-SK" dirty="0" smtClean="0"/>
              <a:t>.</a:t>
            </a:r>
          </a:p>
          <a:p>
            <a:endParaRPr lang="sk-SK" dirty="0" smtClean="0"/>
          </a:p>
        </p:txBody>
      </p:sp>
      <p:sp>
        <p:nvSpPr>
          <p:cNvPr id="3" name="Nadpis 2"/>
          <p:cNvSpPr>
            <a:spLocks noGrp="1"/>
          </p:cNvSpPr>
          <p:nvPr>
            <p:ph type="title"/>
          </p:nvPr>
        </p:nvSpPr>
        <p:spPr>
          <a:xfrm>
            <a:off x="457200" y="274638"/>
            <a:ext cx="8001000" cy="868362"/>
          </a:xfrm>
        </p:spPr>
        <p:txBody>
          <a:bodyPr>
            <a:normAutofit/>
          </a:bodyPr>
          <a:lstStyle/>
          <a:p>
            <a:r>
              <a:rPr lang="sk-SK" sz="2800" dirty="0" smtClean="0"/>
              <a:t>TROJFÁZOVÉ VÝKONOVÉ MENIČE V ATPDraw</a:t>
            </a:r>
            <a:endParaRPr lang="sk-SK"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914400" y="838200"/>
            <a:ext cx="7620000" cy="5893166"/>
          </a:xfrm>
          <a:prstGeom prst="rect">
            <a:avLst/>
          </a:prstGeom>
          <a:noFill/>
          <a:ln w="9525">
            <a:noFill/>
            <a:miter lim="800000"/>
            <a:headEnd/>
            <a:tailEnd/>
          </a:ln>
        </p:spPr>
      </p:pic>
      <p:sp>
        <p:nvSpPr>
          <p:cNvPr id="7" name="Nadpis 1"/>
          <p:cNvSpPr>
            <a:spLocks noGrp="1"/>
          </p:cNvSpPr>
          <p:nvPr>
            <p:ph type="title"/>
          </p:nvPr>
        </p:nvSpPr>
        <p:spPr>
          <a:xfrm>
            <a:off x="457200" y="228600"/>
            <a:ext cx="8229600" cy="792162"/>
          </a:xfrm>
        </p:spPr>
        <p:txBody>
          <a:bodyPr>
            <a:normAutofit/>
          </a:bodyPr>
          <a:lstStyle/>
          <a:p>
            <a:pPr algn="ctr"/>
            <a:r>
              <a:rPr lang="sk-SK" sz="2000" dirty="0" smtClean="0"/>
              <a:t>Schéma trojfázového neriadeného usmerňovača s filtráciou vyšších harmonických sieťového prúdu </a:t>
            </a:r>
            <a:endParaRPr lang="sk-SK" sz="20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idx="1"/>
          </p:nvPr>
        </p:nvSpPr>
        <p:spPr>
          <a:xfrm>
            <a:off x="228600" y="1765109"/>
            <a:ext cx="8458200" cy="5092891"/>
          </a:xfrm>
        </p:spPr>
        <p:txBody>
          <a:bodyPr>
            <a:normAutofit/>
          </a:bodyPr>
          <a:lstStyle/>
          <a:p>
            <a:r>
              <a:rPr lang="sk-SK" sz="1900" dirty="0" smtClean="0"/>
              <a:t>Pri použití tyristorov v riadenom usmerňovači by sa privedenie impulzu na riadiacu elektródu tyristora realizovalo riadiacim systémom TACS. </a:t>
            </a:r>
          </a:p>
          <a:p>
            <a:r>
              <a:rPr lang="sk-SK" sz="1900" dirty="0" smtClean="0"/>
              <a:t>Bez použitia filtra má sieťový prúd prakticky rovnaký priebeh ako prúd do usmerňovača. Vplyv filtra vyšších harmonických sa dá posúdiť z obsahu vyšších harmonických. S použitým filtrom </a:t>
            </a:r>
            <a:r>
              <a:rPr lang="sk-SK" sz="1900" dirty="0" smtClean="0"/>
              <a:t>je </a:t>
            </a:r>
            <a:r>
              <a:rPr lang="sk-SK" sz="1900" dirty="0" smtClean="0"/>
              <a:t>najvyššia úroveň pri 5. harmonickej 5 </a:t>
            </a:r>
            <a:r>
              <a:rPr lang="sk-SK" sz="1900" dirty="0" smtClean="0"/>
              <a:t>%, </a:t>
            </a:r>
            <a:r>
              <a:rPr lang="sk-SK" sz="1900" dirty="0" smtClean="0"/>
              <a:t>vzhľadom k prvej harmonickej, zatiaľ čo bez filtra bola pri 5. harmonickej hodnota 16 % a pri 7. harmonickej 8 %. Na eliminovanie vplyvu vyšších harmonických sa okrem filtrácie používajú tiež viacfázové zapojenia usmerňovačov</a:t>
            </a:r>
            <a:r>
              <a:rPr lang="sk-SK" sz="1900" dirty="0" smtClean="0"/>
              <a:t>.</a:t>
            </a:r>
            <a:endParaRPr lang="sk-SK" sz="1900" dirty="0" smtClean="0"/>
          </a:p>
        </p:txBody>
      </p:sp>
      <p:sp>
        <p:nvSpPr>
          <p:cNvPr id="8" name="Nadpis 1"/>
          <p:cNvSpPr>
            <a:spLocks noGrp="1"/>
          </p:cNvSpPr>
          <p:nvPr>
            <p:ph type="title"/>
          </p:nvPr>
        </p:nvSpPr>
        <p:spPr>
          <a:xfrm>
            <a:off x="457200" y="228600"/>
            <a:ext cx="8229600" cy="792162"/>
          </a:xfrm>
        </p:spPr>
        <p:txBody>
          <a:bodyPr>
            <a:noAutofit/>
          </a:bodyPr>
          <a:lstStyle/>
          <a:p>
            <a:pPr algn="ctr"/>
            <a:r>
              <a:rPr lang="sk-SK" sz="2400" dirty="0" smtClean="0"/>
              <a:t>Schéma </a:t>
            </a:r>
            <a:r>
              <a:rPr lang="sk-SK" sz="2400" dirty="0" smtClean="0"/>
              <a:t>trojfázového neriadeného usmerňovača s filtráciou </a:t>
            </a:r>
            <a:r>
              <a:rPr lang="sk-SK" sz="2400" dirty="0" smtClean="0"/>
              <a:t>vyšších harmonických sieťového prúdu </a:t>
            </a:r>
            <a:endParaRPr lang="sk-SK" sz="2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ástupný symbol obsahu 5"/>
          <p:cNvSpPr>
            <a:spLocks noGrp="1"/>
          </p:cNvSpPr>
          <p:nvPr>
            <p:ph idx="1"/>
          </p:nvPr>
        </p:nvSpPr>
        <p:spPr>
          <a:xfrm>
            <a:off x="381000" y="228600"/>
            <a:ext cx="8229600" cy="4525963"/>
          </a:xfrm>
        </p:spPr>
        <p:txBody>
          <a:bodyPr>
            <a:normAutofit/>
          </a:bodyPr>
          <a:lstStyle/>
          <a:p>
            <a:r>
              <a:rPr lang="sk-SK" sz="1800" dirty="0" smtClean="0"/>
              <a:t>Obrázok ukazuje jednosmerné napätie na záťaži a priebeh napätia fázy A na vstupe do usmerňovača.</a:t>
            </a:r>
          </a:p>
          <a:p>
            <a:endParaRPr lang="sk-SK" dirty="0" smtClean="0"/>
          </a:p>
          <a:p>
            <a:endParaRPr lang="sk-SK" dirty="0" smtClean="0"/>
          </a:p>
        </p:txBody>
      </p:sp>
      <p:pic>
        <p:nvPicPr>
          <p:cNvPr id="2051" name="Picture 3"/>
          <p:cNvPicPr>
            <a:picLocks noChangeAspect="1" noChangeArrowheads="1"/>
          </p:cNvPicPr>
          <p:nvPr/>
        </p:nvPicPr>
        <p:blipFill>
          <a:blip r:embed="rId2" cstate="print"/>
          <a:srcRect/>
          <a:stretch>
            <a:fillRect/>
          </a:stretch>
        </p:blipFill>
        <p:spPr bwMode="auto">
          <a:xfrm>
            <a:off x="762000" y="1143000"/>
            <a:ext cx="7689359" cy="46554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idx="1"/>
          </p:nvPr>
        </p:nvSpPr>
        <p:spPr>
          <a:xfrm>
            <a:off x="381000" y="228600"/>
            <a:ext cx="8763000" cy="6629400"/>
          </a:xfrm>
        </p:spPr>
        <p:txBody>
          <a:bodyPr>
            <a:normAutofit/>
          </a:bodyPr>
          <a:lstStyle/>
          <a:p>
            <a:r>
              <a:rPr lang="sk-SK" sz="1800" dirty="0" smtClean="0"/>
              <a:t>Na obrázku je primárny prúd a prúd tečúci z fázy A do usmerňovača. </a:t>
            </a:r>
          </a:p>
          <a:p>
            <a:endParaRPr lang="sk-SK" sz="1600" dirty="0" smtClean="0"/>
          </a:p>
          <a:p>
            <a:endParaRPr lang="sk-SK" sz="1600" dirty="0" smtClean="0"/>
          </a:p>
          <a:p>
            <a:endParaRPr lang="sk-SK" sz="1600" dirty="0" smtClean="0"/>
          </a:p>
          <a:p>
            <a:endParaRPr lang="sk-SK" sz="1600" dirty="0" smtClean="0"/>
          </a:p>
          <a:p>
            <a:endParaRPr lang="sk-SK" sz="1600" dirty="0" smtClean="0"/>
          </a:p>
          <a:p>
            <a:endParaRPr lang="sk-SK" sz="1600" dirty="0" smtClean="0"/>
          </a:p>
          <a:p>
            <a:endParaRPr lang="sk-SK" sz="1600" dirty="0" smtClean="0"/>
          </a:p>
          <a:p>
            <a:endParaRPr lang="sk-SK" sz="1600" dirty="0" smtClean="0"/>
          </a:p>
          <a:p>
            <a:endParaRPr lang="sk-SK" sz="1600" dirty="0" smtClean="0"/>
          </a:p>
          <a:p>
            <a:endParaRPr lang="sk-SK" sz="1600" dirty="0" smtClean="0"/>
          </a:p>
          <a:p>
            <a:endParaRPr lang="sk-SK" sz="1600" dirty="0" smtClean="0"/>
          </a:p>
          <a:p>
            <a:endParaRPr lang="sk-SK" sz="1600" dirty="0" smtClean="0"/>
          </a:p>
          <a:p>
            <a:endParaRPr lang="sk-SK" sz="1600" dirty="0" smtClean="0"/>
          </a:p>
          <a:p>
            <a:endParaRPr lang="sk-SK" sz="1400" dirty="0" smtClean="0"/>
          </a:p>
          <a:p>
            <a:pPr>
              <a:buNone/>
            </a:pPr>
            <a:endParaRPr lang="sk-SK" sz="1400" dirty="0" smtClean="0"/>
          </a:p>
          <a:p>
            <a:endParaRPr lang="sk-SK" dirty="0"/>
          </a:p>
        </p:txBody>
      </p:sp>
      <p:pic>
        <p:nvPicPr>
          <p:cNvPr id="3074" name="Picture 2"/>
          <p:cNvPicPr>
            <a:picLocks noChangeAspect="1" noChangeArrowheads="1"/>
          </p:cNvPicPr>
          <p:nvPr/>
        </p:nvPicPr>
        <p:blipFill>
          <a:blip r:embed="rId2" cstate="print"/>
          <a:srcRect/>
          <a:stretch>
            <a:fillRect/>
          </a:stretch>
        </p:blipFill>
        <p:spPr bwMode="auto">
          <a:xfrm>
            <a:off x="330885" y="838200"/>
            <a:ext cx="7898715" cy="5029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9394" name="Picture 2" descr="C:\Users\Pavol\Desktop\zdrojblesko.jpg"/>
          <p:cNvPicPr>
            <a:picLocks noChangeAspect="1" noChangeArrowheads="1"/>
          </p:cNvPicPr>
          <p:nvPr/>
        </p:nvPicPr>
        <p:blipFill>
          <a:blip r:embed="rId2" cstate="print"/>
          <a:stretch>
            <a:fillRect/>
          </a:stretch>
        </p:blipFill>
        <p:spPr bwMode="auto">
          <a:xfrm>
            <a:off x="0" y="457200"/>
            <a:ext cx="9039795" cy="6096000"/>
          </a:xfrm>
          <a:prstGeom prst="rect">
            <a:avLst/>
          </a:prstGeom>
          <a:blipFill>
            <a:blip r:embed="rId3" cstate="print"/>
            <a:tile tx="0" ty="0" sx="100000" sy="100000" flip="none" algn="tl"/>
          </a:blipFill>
          <a:ln>
            <a:noFill/>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4"/>
          <p:cNvSpPr txBox="1">
            <a:spLocks noGrp="1"/>
          </p:cNvSpPr>
          <p:nvPr>
            <p:ph type="title"/>
          </p:nvPr>
        </p:nvSpPr>
        <p:spPr>
          <a:xfrm>
            <a:off x="152400" y="106234"/>
            <a:ext cx="3657600" cy="400110"/>
          </a:xfrm>
          <a:prstGeom prst="rect">
            <a:avLst/>
          </a:prstGeom>
          <a:noFill/>
        </p:spPr>
        <p:txBody>
          <a:bodyPr wrap="square" rtlCol="0">
            <a:spAutoFit/>
          </a:bodyPr>
          <a:lstStyle/>
          <a:p>
            <a:r>
              <a:rPr lang="sk-SK" sz="2000" b="1" cap="all" dirty="0" smtClean="0"/>
              <a:t>JEDNOSMERNÉ VEDENIE</a:t>
            </a:r>
            <a:endParaRPr lang="sk-SK" sz="2000" dirty="0"/>
          </a:p>
        </p:txBody>
      </p:sp>
      <p:sp>
        <p:nvSpPr>
          <p:cNvPr id="6" name="Zástupný symbol obsahu 3"/>
          <p:cNvSpPr txBox="1">
            <a:spLocks noGrp="1"/>
          </p:cNvSpPr>
          <p:nvPr>
            <p:ph idx="1"/>
          </p:nvPr>
        </p:nvSpPr>
        <p:spPr>
          <a:xfrm>
            <a:off x="0" y="533401"/>
            <a:ext cx="9067800" cy="3082895"/>
          </a:xfrm>
          <a:prstGeom prst="rect">
            <a:avLst/>
          </a:prstGeom>
          <a:noFill/>
        </p:spPr>
        <p:txBody>
          <a:bodyPr wrap="square" rtlCol="0">
            <a:spAutoFit/>
          </a:bodyPr>
          <a:lstStyle/>
          <a:p>
            <a:pPr>
              <a:buNone/>
            </a:pPr>
            <a:r>
              <a:rPr lang="sk-SK" sz="1800" dirty="0" smtClean="0"/>
              <a:t>Použitie jednosmerných vedení v elektrizačných sústavách v poslednej dobe našlo uplatnenie najmä pre:</a:t>
            </a:r>
          </a:p>
          <a:p>
            <a:pPr marL="182563">
              <a:buFont typeface="Wingdings" pitchFamily="2" charset="2"/>
              <a:buChar char="Ø"/>
            </a:pPr>
            <a:r>
              <a:rPr lang="sk-SK" sz="1800" dirty="0" smtClean="0"/>
              <a:t>prepojenie dvoch sústav s rôznymi frekvenciami </a:t>
            </a:r>
            <a:r>
              <a:rPr lang="sk-SK" sz="1800" dirty="0" smtClean="0"/>
              <a:t>ako</a:t>
            </a:r>
            <a:r>
              <a:rPr lang="sk-SK" sz="1800" dirty="0" smtClean="0"/>
              <a:t> </a:t>
            </a:r>
            <a:r>
              <a:rPr lang="sk-SK" sz="1800" b="1" dirty="0" smtClean="0"/>
              <a:t>jednosmerné spojky</a:t>
            </a:r>
            <a:r>
              <a:rPr lang="sk-SK" sz="1800" dirty="0" smtClean="0"/>
              <a:t>,</a:t>
            </a:r>
          </a:p>
          <a:p>
            <a:pPr marL="182563">
              <a:buFont typeface="Wingdings" pitchFamily="2" charset="2"/>
              <a:buChar char="Ø"/>
            </a:pPr>
            <a:r>
              <a:rPr lang="sk-SK" sz="1800" b="1" dirty="0" smtClean="0"/>
              <a:t>reguláciu prenášaného výkonu</a:t>
            </a:r>
            <a:r>
              <a:rPr lang="sk-SK" sz="1800" dirty="0" smtClean="0"/>
              <a:t> medzi sústavami,</a:t>
            </a:r>
          </a:p>
          <a:p>
            <a:pPr marL="182563">
              <a:buFont typeface="Wingdings" pitchFamily="2" charset="2"/>
              <a:buChar char="Ø"/>
            </a:pPr>
            <a:r>
              <a:rPr lang="sk-SK" sz="1800" b="1" dirty="0" smtClean="0"/>
              <a:t>prenos veľkých výkonov</a:t>
            </a:r>
            <a:r>
              <a:rPr lang="sk-SK" sz="1800" dirty="0" smtClean="0"/>
              <a:t> na veľké vzdialenosti,</a:t>
            </a:r>
          </a:p>
          <a:p>
            <a:pPr marL="182563">
              <a:buFont typeface="Wingdings" pitchFamily="2" charset="2"/>
              <a:buChar char="Ø"/>
            </a:pPr>
            <a:r>
              <a:rPr lang="sk-SK" sz="1800" dirty="0" smtClean="0"/>
              <a:t>dlhé </a:t>
            </a:r>
            <a:r>
              <a:rPr lang="sk-SK" sz="1800" b="1" dirty="0" smtClean="0"/>
              <a:t>podmorské káblové vedenia</a:t>
            </a:r>
            <a:r>
              <a:rPr lang="sk-SK" sz="1800" dirty="0" smtClean="0"/>
              <a:t>,</a:t>
            </a:r>
          </a:p>
          <a:p>
            <a:pPr marL="182563">
              <a:buFont typeface="Wingdings" pitchFamily="2" charset="2"/>
              <a:buChar char="Ø"/>
            </a:pPr>
            <a:r>
              <a:rPr lang="sk-SK" sz="1800" b="1" dirty="0" smtClean="0"/>
              <a:t>zvýšenie prenosovej schopnosti</a:t>
            </a:r>
            <a:r>
              <a:rPr lang="sk-SK" sz="1800" dirty="0" smtClean="0"/>
              <a:t> sústavy, ktorej prenosová schopnosť je </a:t>
            </a:r>
          </a:p>
          <a:p>
            <a:pPr marL="182563">
              <a:buNone/>
            </a:pPr>
            <a:r>
              <a:rPr lang="sk-SK" sz="1800" dirty="0" smtClean="0"/>
              <a:t>       obmedzená stabilitou paralelného chodu </a:t>
            </a:r>
            <a:r>
              <a:rPr lang="sk-SK" sz="1800" dirty="0" smtClean="0"/>
              <a:t>generátorov</a:t>
            </a:r>
            <a:r>
              <a:rPr lang="sk-SK" sz="1800" dirty="0" smtClean="0"/>
              <a:t>.</a:t>
            </a:r>
          </a:p>
          <a:p>
            <a:endParaRPr lang="sk-SK" dirty="0"/>
          </a:p>
        </p:txBody>
      </p:sp>
      <p:sp>
        <p:nvSpPr>
          <p:cNvPr id="7" name="BlokTextu 6"/>
          <p:cNvSpPr txBox="1"/>
          <p:nvPr/>
        </p:nvSpPr>
        <p:spPr>
          <a:xfrm>
            <a:off x="304800" y="3886200"/>
            <a:ext cx="8458200" cy="2308324"/>
          </a:xfrm>
          <a:prstGeom prst="rect">
            <a:avLst/>
          </a:prstGeom>
          <a:noFill/>
        </p:spPr>
        <p:txBody>
          <a:bodyPr wrap="square" rtlCol="0">
            <a:spAutoFit/>
          </a:bodyPr>
          <a:lstStyle/>
          <a:p>
            <a:r>
              <a:rPr lang="sk-SK" b="1" dirty="0" smtClean="0"/>
              <a:t>Bleskoistka</a:t>
            </a:r>
            <a:r>
              <a:rPr lang="sk-SK" dirty="0" smtClean="0"/>
              <a:t> chráni elektrické zariadenia pred prepätím vyšším, než je schopná </a:t>
            </a:r>
            <a:r>
              <a:rPr lang="sk-SK" dirty="0" smtClean="0"/>
              <a:t>izolácia </a:t>
            </a:r>
            <a:r>
              <a:rPr lang="sk-SK" dirty="0" smtClean="0"/>
              <a:t>zariadení vydržať. Za </a:t>
            </a:r>
            <a:r>
              <a:rPr lang="sk-SK" dirty="0" smtClean="0"/>
              <a:t>prepätie </a:t>
            </a:r>
            <a:r>
              <a:rPr lang="sk-SK" dirty="0" smtClean="0"/>
              <a:t>môžeme považovať napätie (</a:t>
            </a:r>
            <a:r>
              <a:rPr lang="sk-SK" i="1" dirty="0" smtClean="0"/>
              <a:t>U</a:t>
            </a:r>
            <a:r>
              <a:rPr lang="sk-SK" dirty="0" smtClean="0"/>
              <a:t>), ktoré je oproti menovitému napätiu (</a:t>
            </a:r>
            <a:r>
              <a:rPr lang="sk-SK" i="1" dirty="0" err="1" smtClean="0"/>
              <a:t>U</a:t>
            </a:r>
            <a:r>
              <a:rPr lang="sk-SK" baseline="-25000" dirty="0" err="1" smtClean="0"/>
              <a:t>n</a:t>
            </a:r>
            <a:r>
              <a:rPr lang="sk-SK" dirty="0" smtClean="0"/>
              <a:t>)</a:t>
            </a:r>
            <a:r>
              <a:rPr lang="sk-SK" i="1" dirty="0" smtClean="0"/>
              <a:t> </a:t>
            </a:r>
            <a:r>
              <a:rPr lang="sk-SK" dirty="0" smtClean="0"/>
              <a:t>dvojnásobné. Prekročenie menovitej hodnoty napätia </a:t>
            </a:r>
            <a:r>
              <a:rPr lang="sk-SK" i="1" dirty="0" err="1" smtClean="0"/>
              <a:t>U</a:t>
            </a:r>
            <a:r>
              <a:rPr lang="sk-SK" baseline="-25000" dirty="0" err="1" smtClean="0"/>
              <a:t>n</a:t>
            </a:r>
            <a:r>
              <a:rPr lang="sk-SK" dirty="0" smtClean="0"/>
              <a:t> </a:t>
            </a:r>
            <a:r>
              <a:rPr lang="sk-SK" dirty="0" smtClean="0"/>
              <a:t>o </a:t>
            </a:r>
            <a:r>
              <a:rPr lang="sk-SK" b="1" dirty="0" smtClean="0"/>
              <a:t>10</a:t>
            </a:r>
            <a:r>
              <a:rPr lang="sk-SK" b="1" dirty="0" smtClean="0">
                <a:sym typeface="Symbol" panose="05050102010706020507" pitchFamily="18" charset="2"/>
              </a:rPr>
              <a:t></a:t>
            </a:r>
            <a:r>
              <a:rPr lang="sk-SK" b="1" dirty="0" smtClean="0"/>
              <a:t>20 %</a:t>
            </a:r>
            <a:r>
              <a:rPr lang="sk-SK" dirty="0" smtClean="0"/>
              <a:t> </a:t>
            </a:r>
            <a:r>
              <a:rPr lang="sk-SK" dirty="0" smtClean="0"/>
              <a:t>je považované za </a:t>
            </a:r>
            <a:r>
              <a:rPr lang="sk-SK" dirty="0" smtClean="0"/>
              <a:t>normálny </a:t>
            </a:r>
            <a:r>
              <a:rPr lang="sk-SK" dirty="0" smtClean="0"/>
              <a:t>prevádzkový stav. Nastavená ochranná hladina, kedy prepäťová ochrana začne obmedzovať napätia priechodom vnútorného prúdu, musí </a:t>
            </a:r>
            <a:r>
              <a:rPr lang="sk-SK" dirty="0" smtClean="0"/>
              <a:t>byť nižšia</a:t>
            </a:r>
            <a:r>
              <a:rPr lang="sk-SK" dirty="0" smtClean="0"/>
              <a:t>, ako izolačná hladina zariadenia.</a:t>
            </a:r>
          </a:p>
          <a:p>
            <a:endParaRPr lang="sk-SK" dirty="0"/>
          </a:p>
        </p:txBody>
      </p:sp>
      <p:sp>
        <p:nvSpPr>
          <p:cNvPr id="8" name="Nadpis 4"/>
          <p:cNvSpPr txBox="1">
            <a:spLocks/>
          </p:cNvSpPr>
          <p:nvPr/>
        </p:nvSpPr>
        <p:spPr>
          <a:xfrm>
            <a:off x="152400" y="3352800"/>
            <a:ext cx="2819400" cy="400110"/>
          </a:xfrm>
          <a:prstGeom prst="rect">
            <a:avLst/>
          </a:prstGeom>
          <a:noFill/>
        </p:spPr>
        <p:txBody>
          <a:bodyPr vert="horz" wrap="square" rtlCol="0" anchor="ctr">
            <a:sp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k-SK" sz="2000" b="1" i="0" u="none" strike="noStrike" kern="1200" cap="all"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Bleskoistka</a:t>
            </a:r>
            <a:endParaRPr kumimoji="0" lang="sk-SK" sz="2000" b="1" i="0" u="none" strike="noStrike" kern="1200" cap="none" spc="0" normalizeH="0" baseline="0" noProof="0" dirty="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7346" name="Picture 2" descr="C:\Users\Pavol\Desktop\vedeniaa reaktor.jpg"/>
          <p:cNvPicPr>
            <a:picLocks noChangeAspect="1" noChangeArrowheads="1"/>
          </p:cNvPicPr>
          <p:nvPr/>
        </p:nvPicPr>
        <p:blipFill>
          <a:blip r:embed="rId2" cstate="print"/>
          <a:srcRect/>
          <a:stretch>
            <a:fillRect/>
          </a:stretch>
        </p:blipFill>
        <p:spPr bwMode="auto">
          <a:xfrm>
            <a:off x="1" y="381000"/>
            <a:ext cx="9144000" cy="609600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a:xfrm>
            <a:off x="5029200" y="304800"/>
            <a:ext cx="2438400" cy="334962"/>
          </a:xfrm>
        </p:spPr>
        <p:txBody>
          <a:bodyPr>
            <a:noAutofit/>
          </a:bodyPr>
          <a:lstStyle/>
          <a:p>
            <a:r>
              <a:rPr lang="sk-SK" sz="2400" dirty="0" smtClean="0"/>
              <a:t>Gama článok</a:t>
            </a:r>
            <a:endParaRPr lang="sk-SK" sz="2400" dirty="0"/>
          </a:p>
        </p:txBody>
      </p:sp>
      <p:sp>
        <p:nvSpPr>
          <p:cNvPr id="4" name="BlokTextu 3"/>
          <p:cNvSpPr txBox="1"/>
          <p:nvPr/>
        </p:nvSpPr>
        <p:spPr>
          <a:xfrm>
            <a:off x="4953000" y="685800"/>
            <a:ext cx="4191000" cy="2862322"/>
          </a:xfrm>
          <a:prstGeom prst="rect">
            <a:avLst/>
          </a:prstGeom>
          <a:noFill/>
        </p:spPr>
        <p:txBody>
          <a:bodyPr wrap="square" rtlCol="0">
            <a:spAutoFit/>
          </a:bodyPr>
          <a:lstStyle/>
          <a:p>
            <a:r>
              <a:rPr lang="sk-SK" b="1" dirty="0" smtClean="0"/>
              <a:t>Gama článok </a:t>
            </a:r>
            <a:r>
              <a:rPr lang="sk-SK" dirty="0" smtClean="0"/>
              <a:t>vykazuje najmenšiu presnosť medzi používanými náhradnými článkami. Postačuje pre výpočty vzdušných vedení do cca </a:t>
            </a:r>
            <a:r>
              <a:rPr lang="sk-SK" b="1" dirty="0" smtClean="0"/>
              <a:t>100 km </a:t>
            </a:r>
            <a:r>
              <a:rPr lang="sk-SK" dirty="0" smtClean="0"/>
              <a:t>a káblových vedení do cca </a:t>
            </a:r>
            <a:r>
              <a:rPr lang="sk-SK" b="1" dirty="0" smtClean="0"/>
              <a:t>25 km</a:t>
            </a:r>
            <a:r>
              <a:rPr lang="sk-SK" dirty="0" smtClean="0"/>
              <a:t>. </a:t>
            </a:r>
          </a:p>
          <a:p>
            <a:r>
              <a:rPr lang="sk-SK" dirty="0" smtClean="0"/>
              <a:t>Pri tomto </a:t>
            </a:r>
            <a:r>
              <a:rPr lang="sk-SK" dirty="0" smtClean="0"/>
              <a:t>článku je celková priečna </a:t>
            </a:r>
            <a:r>
              <a:rPr lang="sk-SK" dirty="0" err="1" smtClean="0"/>
              <a:t>admitancia</a:t>
            </a:r>
            <a:r>
              <a:rPr lang="sk-SK" dirty="0" smtClean="0"/>
              <a:t> vedenia sústredená na začiatku a celková </a:t>
            </a:r>
            <a:r>
              <a:rPr lang="sk-SK" dirty="0" smtClean="0"/>
              <a:t>pozdĺžna impedancia </a:t>
            </a:r>
            <a:r>
              <a:rPr lang="sk-SK" dirty="0" smtClean="0"/>
              <a:t>na konci vedenia. </a:t>
            </a:r>
            <a:endParaRPr lang="sk-SK" dirty="0"/>
          </a:p>
        </p:txBody>
      </p:sp>
      <p:pic>
        <p:nvPicPr>
          <p:cNvPr id="60418" name="Picture 2"/>
          <p:cNvPicPr>
            <a:picLocks noChangeAspect="1" noChangeArrowheads="1"/>
          </p:cNvPicPr>
          <p:nvPr/>
        </p:nvPicPr>
        <p:blipFill>
          <a:blip r:embed="rId2" cstate="print"/>
          <a:srcRect/>
          <a:stretch>
            <a:fillRect/>
          </a:stretch>
        </p:blipFill>
        <p:spPr bwMode="auto">
          <a:xfrm>
            <a:off x="0" y="152400"/>
            <a:ext cx="4829175" cy="2340627"/>
          </a:xfrm>
          <a:prstGeom prst="rect">
            <a:avLst/>
          </a:prstGeom>
          <a:noFill/>
          <a:ln w="9525">
            <a:noFill/>
            <a:miter lim="800000"/>
            <a:headEnd/>
            <a:tailEnd/>
          </a:ln>
        </p:spPr>
      </p:pic>
      <p:sp>
        <p:nvSpPr>
          <p:cNvPr id="6" name="Nadpis 2"/>
          <p:cNvSpPr txBox="1">
            <a:spLocks/>
          </p:cNvSpPr>
          <p:nvPr/>
        </p:nvSpPr>
        <p:spPr>
          <a:xfrm>
            <a:off x="228600" y="2743200"/>
            <a:ext cx="1828800" cy="334962"/>
          </a:xfrm>
          <a:prstGeom prst="rect">
            <a:avLst/>
          </a:prstGeom>
        </p:spPr>
        <p:txBody>
          <a:bodyPr vert="horz" rtlCol="0" anchor="ctr">
            <a:no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k-SK" sz="2400" b="1" i="0" u="none"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PI článok</a:t>
            </a:r>
            <a:endParaRPr kumimoji="0" lang="sk-SK" sz="2400" b="1" i="0" u="none" strike="noStrike" kern="1200" cap="none" spc="0" normalizeH="0" baseline="0" noProof="0" dirty="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sp>
        <p:nvSpPr>
          <p:cNvPr id="7" name="BlokTextu 6"/>
          <p:cNvSpPr txBox="1"/>
          <p:nvPr/>
        </p:nvSpPr>
        <p:spPr>
          <a:xfrm>
            <a:off x="152400" y="3124200"/>
            <a:ext cx="3657600" cy="2862322"/>
          </a:xfrm>
          <a:prstGeom prst="rect">
            <a:avLst/>
          </a:prstGeom>
          <a:noFill/>
        </p:spPr>
        <p:txBody>
          <a:bodyPr wrap="square" rtlCol="0">
            <a:spAutoFit/>
          </a:bodyPr>
          <a:lstStyle/>
          <a:p>
            <a:r>
              <a:rPr lang="sk-SK" b="1" dirty="0" smtClean="0"/>
              <a:t>PI článok </a:t>
            </a:r>
            <a:r>
              <a:rPr lang="sk-SK" dirty="0" smtClean="0"/>
              <a:t>poskytuje dostatočné presné výpočty pre vonkajšie vedenia do </a:t>
            </a:r>
            <a:r>
              <a:rPr lang="sk-SK" b="1" dirty="0" smtClean="0"/>
              <a:t>300 km</a:t>
            </a:r>
            <a:r>
              <a:rPr lang="sk-SK" dirty="0" smtClean="0"/>
              <a:t> a káblové vedenia do </a:t>
            </a:r>
            <a:r>
              <a:rPr lang="sk-SK" b="1" dirty="0" smtClean="0"/>
              <a:t>100 km</a:t>
            </a:r>
            <a:r>
              <a:rPr lang="sk-SK" dirty="0" smtClean="0"/>
              <a:t>. </a:t>
            </a:r>
          </a:p>
          <a:p>
            <a:r>
              <a:rPr lang="sk-SK" dirty="0" smtClean="0"/>
              <a:t>Pozdĺžna impedancia je celá sústredená v strede vedenia </a:t>
            </a:r>
            <a:r>
              <a:rPr lang="sk-SK" dirty="0" smtClean="0"/>
              <a:t>a polovičné </a:t>
            </a:r>
            <a:r>
              <a:rPr lang="sk-SK" dirty="0" smtClean="0"/>
              <a:t>veľkosti priečnej </a:t>
            </a:r>
            <a:r>
              <a:rPr lang="sk-SK" dirty="0" err="1" smtClean="0"/>
              <a:t>admitancie</a:t>
            </a:r>
            <a:r>
              <a:rPr lang="sk-SK" dirty="0" smtClean="0"/>
              <a:t> sú sústredené na koncoch (začiatku a konci) vedenia.</a:t>
            </a:r>
            <a:endParaRPr lang="sk-SK" dirty="0"/>
          </a:p>
        </p:txBody>
      </p:sp>
      <p:pic>
        <p:nvPicPr>
          <p:cNvPr id="60419" name="Picture 3"/>
          <p:cNvPicPr>
            <a:picLocks noChangeAspect="1" noChangeArrowheads="1"/>
          </p:cNvPicPr>
          <p:nvPr/>
        </p:nvPicPr>
        <p:blipFill>
          <a:blip r:embed="rId3" cstate="print"/>
          <a:srcRect/>
          <a:stretch>
            <a:fillRect/>
          </a:stretch>
        </p:blipFill>
        <p:spPr bwMode="auto">
          <a:xfrm>
            <a:off x="3657600" y="4038600"/>
            <a:ext cx="5052732" cy="239432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2"/>
          <p:cNvSpPr txBox="1">
            <a:spLocks/>
          </p:cNvSpPr>
          <p:nvPr/>
        </p:nvSpPr>
        <p:spPr>
          <a:xfrm>
            <a:off x="304800" y="228600"/>
            <a:ext cx="1752600" cy="334962"/>
          </a:xfrm>
          <a:prstGeom prst="rect">
            <a:avLst/>
          </a:prstGeom>
        </p:spPr>
        <p:txBody>
          <a:bodyPr vert="horz" rtlCol="0" anchor="ctr">
            <a:no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k-SK" sz="2400" b="1" i="0" u="none"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Tlmivka</a:t>
            </a:r>
            <a:endParaRPr kumimoji="0" lang="sk-SK" sz="2400" b="1" i="0" u="none" strike="noStrike" kern="1200" cap="none" spc="0" normalizeH="0" baseline="0" noProof="0" dirty="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sp>
        <p:nvSpPr>
          <p:cNvPr id="5" name="BlokTextu 4"/>
          <p:cNvSpPr txBox="1"/>
          <p:nvPr/>
        </p:nvSpPr>
        <p:spPr>
          <a:xfrm>
            <a:off x="228600" y="838200"/>
            <a:ext cx="8534400" cy="1938992"/>
          </a:xfrm>
          <a:prstGeom prst="rect">
            <a:avLst/>
          </a:prstGeom>
          <a:noFill/>
        </p:spPr>
        <p:txBody>
          <a:bodyPr wrap="square" rtlCol="0">
            <a:spAutoFit/>
          </a:bodyPr>
          <a:lstStyle/>
          <a:p>
            <a:r>
              <a:rPr lang="sk-SK" sz="2000" b="1" i="1" dirty="0" smtClean="0">
                <a:solidFill>
                  <a:srgbClr val="0070C0"/>
                </a:solidFill>
              </a:rPr>
              <a:t>Tlmivka</a:t>
            </a:r>
            <a:r>
              <a:rPr lang="sk-SK" sz="2000" dirty="0" smtClean="0">
                <a:solidFill>
                  <a:schemeClr val="tx1">
                    <a:lumMod val="95000"/>
                    <a:lumOff val="5000"/>
                  </a:schemeClr>
                </a:solidFill>
              </a:rPr>
              <a:t> je cievka v tvare valca alebo prstenca určená na odfiltrovanie signálov vyšších frekvencií v elektrickom </a:t>
            </a:r>
            <a:r>
              <a:rPr lang="sk-SK" sz="2000" dirty="0" smtClean="0">
                <a:solidFill>
                  <a:schemeClr val="tx1">
                    <a:lumMod val="95000"/>
                    <a:lumOff val="5000"/>
                  </a:schemeClr>
                </a:solidFill>
              </a:rPr>
              <a:t>obvode, pričom prepúšťa </a:t>
            </a:r>
            <a:r>
              <a:rPr lang="sk-SK" sz="2000" dirty="0" smtClean="0">
                <a:solidFill>
                  <a:schemeClr val="tx1">
                    <a:lumMod val="95000"/>
                    <a:lumOff val="5000"/>
                  </a:schemeClr>
                </a:solidFill>
              </a:rPr>
              <a:t>signály omnoho nižších frekvencií a jednosmerný prúd </a:t>
            </a:r>
            <a:r>
              <a:rPr lang="sk-SK" sz="2000" dirty="0" smtClean="0">
                <a:solidFill>
                  <a:schemeClr val="tx1">
                    <a:lumMod val="95000"/>
                    <a:lumOff val="5000"/>
                  </a:schemeClr>
                </a:solidFill>
              </a:rPr>
              <a:t>(s </a:t>
            </a:r>
            <a:r>
              <a:rPr lang="sk-SK" sz="2000" dirty="0" smtClean="0">
                <a:solidFill>
                  <a:schemeClr val="tx1">
                    <a:lumMod val="95000"/>
                    <a:lumOff val="5000"/>
                  </a:schemeClr>
                </a:solidFill>
              </a:rPr>
              <a:t>malým </a:t>
            </a:r>
            <a:r>
              <a:rPr lang="sk-SK" sz="2000" dirty="0" smtClean="0">
                <a:solidFill>
                  <a:schemeClr val="tx1">
                    <a:lumMod val="95000"/>
                    <a:lumOff val="5000"/>
                  </a:schemeClr>
                </a:solidFill>
              </a:rPr>
              <a:t>odporom). </a:t>
            </a:r>
            <a:r>
              <a:rPr lang="sk-SK" sz="2000" dirty="0" smtClean="0">
                <a:solidFill>
                  <a:schemeClr val="tx1">
                    <a:lumMod val="95000"/>
                    <a:lumOff val="5000"/>
                  </a:schemeClr>
                </a:solidFill>
              </a:rPr>
              <a:t>Ak je v osi </a:t>
            </a:r>
            <a:r>
              <a:rPr lang="sk-SK" sz="2000" dirty="0" smtClean="0">
                <a:solidFill>
                  <a:schemeClr val="tx1">
                    <a:lumMod val="95000"/>
                    <a:lumOff val="5000"/>
                  </a:schemeClr>
                </a:solidFill>
              </a:rPr>
              <a:t>cievky uložené feromagnetické jadro</a:t>
            </a:r>
            <a:r>
              <a:rPr lang="sk-SK" sz="2000" dirty="0" smtClean="0">
                <a:solidFill>
                  <a:schemeClr val="tx1">
                    <a:lumMod val="95000"/>
                    <a:lumOff val="5000"/>
                  </a:schemeClr>
                </a:solidFill>
              </a:rPr>
              <a:t>, jej charakteristika je nelineárna. Bez feromagnetického jadra sa správa lineárne.</a:t>
            </a:r>
          </a:p>
        </p:txBody>
      </p:sp>
      <p:pic>
        <p:nvPicPr>
          <p:cNvPr id="61442" name="Picture 2"/>
          <p:cNvPicPr>
            <a:picLocks noChangeAspect="1" noChangeArrowheads="1"/>
          </p:cNvPicPr>
          <p:nvPr/>
        </p:nvPicPr>
        <p:blipFill>
          <a:blip r:embed="rId2" cstate="print"/>
          <a:srcRect/>
          <a:stretch>
            <a:fillRect/>
          </a:stretch>
        </p:blipFill>
        <p:spPr bwMode="auto">
          <a:xfrm>
            <a:off x="6159610" y="2590800"/>
            <a:ext cx="2984390" cy="3990753"/>
          </a:xfrm>
          <a:prstGeom prst="rect">
            <a:avLst/>
          </a:prstGeom>
          <a:noFill/>
          <a:ln w="9525">
            <a:noFill/>
            <a:miter lim="800000"/>
            <a:headEnd/>
            <a:tailEnd/>
          </a:ln>
        </p:spPr>
      </p:pic>
      <p:sp>
        <p:nvSpPr>
          <p:cNvPr id="7" name="BlokTextu 6"/>
          <p:cNvSpPr txBox="1"/>
          <p:nvPr/>
        </p:nvSpPr>
        <p:spPr>
          <a:xfrm>
            <a:off x="152400" y="2895600"/>
            <a:ext cx="6324600" cy="1908215"/>
          </a:xfrm>
          <a:prstGeom prst="rect">
            <a:avLst/>
          </a:prstGeom>
          <a:noFill/>
        </p:spPr>
        <p:txBody>
          <a:bodyPr wrap="square" rtlCol="0">
            <a:spAutoFit/>
          </a:bodyPr>
          <a:lstStyle/>
          <a:p>
            <a:r>
              <a:rPr lang="sk-SK" sz="2000" dirty="0" smtClean="0">
                <a:solidFill>
                  <a:schemeClr val="tx1">
                    <a:lumMod val="95000"/>
                    <a:lumOff val="5000"/>
                  </a:schemeClr>
                </a:solidFill>
              </a:rPr>
              <a:t>Obvyklé požiadavky na tlmivku:</a:t>
            </a:r>
          </a:p>
          <a:p>
            <a:pPr marL="719138" lvl="6">
              <a:buFont typeface="Wingdings" pitchFamily="2" charset="2"/>
              <a:buChar char="Ø"/>
            </a:pPr>
            <a:r>
              <a:rPr lang="sk-SK" sz="2000" dirty="0" smtClean="0">
                <a:solidFill>
                  <a:schemeClr val="tx1">
                    <a:lumMod val="95000"/>
                    <a:lumOff val="5000"/>
                  </a:schemeClr>
                </a:solidFill>
              </a:rPr>
              <a:t>Minimálny elektrický odpor vodiča</a:t>
            </a:r>
          </a:p>
          <a:p>
            <a:pPr marL="719138" lvl="6">
              <a:buFont typeface="Wingdings" pitchFamily="2" charset="2"/>
              <a:buChar char="Ø"/>
            </a:pPr>
            <a:r>
              <a:rPr lang="sk-SK" sz="2000" dirty="0" smtClean="0">
                <a:solidFill>
                  <a:schemeClr val="tx1">
                    <a:lumMod val="95000"/>
                    <a:lumOff val="5000"/>
                  </a:schemeClr>
                </a:solidFill>
              </a:rPr>
              <a:t>Minimálna parazitická kapacita (vodiča, kontaktov)</a:t>
            </a:r>
          </a:p>
          <a:p>
            <a:r>
              <a:rPr lang="sk-SK" sz="2000" dirty="0" err="1" smtClean="0">
                <a:solidFill>
                  <a:schemeClr val="tx1">
                    <a:lumMod val="95000"/>
                    <a:lumOff val="5000"/>
                  </a:schemeClr>
                </a:solidFill>
              </a:rPr>
              <a:t>Reaktancia</a:t>
            </a:r>
            <a:r>
              <a:rPr lang="sk-SK" sz="2000" dirty="0" smtClean="0">
                <a:solidFill>
                  <a:schemeClr val="tx1">
                    <a:lumMod val="95000"/>
                    <a:lumOff val="5000"/>
                  </a:schemeClr>
                </a:solidFill>
              </a:rPr>
              <a:t> tlmivky je </a:t>
            </a:r>
            <a:r>
              <a:rPr lang="sk-SK" sz="2000" i="1" dirty="0" smtClean="0">
                <a:solidFill>
                  <a:schemeClr val="tx1">
                    <a:lumMod val="95000"/>
                    <a:lumOff val="5000"/>
                  </a:schemeClr>
                </a:solidFill>
              </a:rPr>
              <a:t>X</a:t>
            </a:r>
            <a:r>
              <a:rPr lang="sk-SK" sz="2000" i="1" baseline="-25000" dirty="0" smtClean="0">
                <a:solidFill>
                  <a:schemeClr val="tx1">
                    <a:lumMod val="95000"/>
                    <a:lumOff val="5000"/>
                  </a:schemeClr>
                </a:solidFill>
              </a:rPr>
              <a:t>C</a:t>
            </a:r>
            <a:r>
              <a:rPr lang="sk-SK" sz="2000" i="1" dirty="0" smtClean="0">
                <a:solidFill>
                  <a:schemeClr val="tx1">
                    <a:lumMod val="95000"/>
                    <a:lumOff val="5000"/>
                  </a:schemeClr>
                </a:solidFill>
              </a:rPr>
              <a:t> = </a:t>
            </a:r>
            <a:r>
              <a:rPr lang="sk-SK" sz="2000" i="1" dirty="0" smtClean="0">
                <a:solidFill>
                  <a:schemeClr val="tx1">
                    <a:lumMod val="95000"/>
                    <a:lumOff val="5000"/>
                  </a:schemeClr>
                </a:solidFill>
              </a:rPr>
              <a:t>j</a:t>
            </a:r>
            <a:r>
              <a:rPr lang="el-GR" sz="2000" i="1" dirty="0" smtClean="0">
                <a:solidFill>
                  <a:schemeClr val="tx1">
                    <a:lumMod val="95000"/>
                    <a:lumOff val="5000"/>
                  </a:schemeClr>
                </a:solidFill>
                <a:sym typeface="Symbol" panose="05050102010706020507" pitchFamily="18" charset="2"/>
              </a:rPr>
              <a:t></a:t>
            </a:r>
            <a:r>
              <a:rPr lang="el-GR" sz="2000" i="1" dirty="0" smtClean="0">
                <a:solidFill>
                  <a:schemeClr val="tx1">
                    <a:lumMod val="95000"/>
                    <a:lumOff val="5000"/>
                  </a:schemeClr>
                </a:solidFill>
              </a:rPr>
              <a:t>ω</a:t>
            </a:r>
            <a:r>
              <a:rPr lang="el-GR" sz="2000" i="1" dirty="0" smtClean="0">
                <a:solidFill>
                  <a:schemeClr val="tx1">
                    <a:lumMod val="95000"/>
                    <a:lumOff val="5000"/>
                  </a:schemeClr>
                </a:solidFill>
                <a:sym typeface="Symbol" panose="05050102010706020507" pitchFamily="18" charset="2"/>
              </a:rPr>
              <a:t></a:t>
            </a:r>
            <a:r>
              <a:rPr lang="sk-SK" sz="2000" i="1" dirty="0" smtClean="0">
                <a:solidFill>
                  <a:schemeClr val="tx1">
                    <a:lumMod val="95000"/>
                    <a:lumOff val="5000"/>
                  </a:schemeClr>
                </a:solidFill>
              </a:rPr>
              <a:t>L</a:t>
            </a:r>
            <a:r>
              <a:rPr lang="el-GR" sz="2000" i="1" dirty="0" smtClean="0">
                <a:solidFill>
                  <a:schemeClr val="tx1">
                    <a:lumMod val="95000"/>
                    <a:lumOff val="5000"/>
                  </a:schemeClr>
                </a:solidFill>
                <a:sym typeface="Symbol" panose="05050102010706020507" pitchFamily="18" charset="2"/>
              </a:rPr>
              <a:t></a:t>
            </a:r>
            <a:r>
              <a:rPr lang="sk-SK" sz="2000" i="1" dirty="0" smtClean="0">
                <a:solidFill>
                  <a:schemeClr val="tx1">
                    <a:lumMod val="95000"/>
                    <a:lumOff val="5000"/>
                  </a:schemeClr>
                </a:solidFill>
              </a:rPr>
              <a:t>C </a:t>
            </a:r>
            <a:r>
              <a:rPr lang="sk-SK" sz="2000" i="1" dirty="0" smtClean="0">
                <a:solidFill>
                  <a:schemeClr val="tx1">
                    <a:lumMod val="95000"/>
                    <a:lumOff val="5000"/>
                  </a:schemeClr>
                </a:solidFill>
              </a:rPr>
              <a:t>= </a:t>
            </a:r>
            <a:r>
              <a:rPr lang="sk-SK" sz="2000" i="1" dirty="0" smtClean="0">
                <a:solidFill>
                  <a:schemeClr val="tx1">
                    <a:lumMod val="95000"/>
                    <a:lumOff val="5000"/>
                  </a:schemeClr>
                </a:solidFill>
              </a:rPr>
              <a:t>j</a:t>
            </a:r>
            <a:r>
              <a:rPr lang="el-GR" sz="2000" i="1" dirty="0" smtClean="0">
                <a:solidFill>
                  <a:schemeClr val="tx1">
                    <a:lumMod val="95000"/>
                    <a:lumOff val="5000"/>
                  </a:schemeClr>
                </a:solidFill>
                <a:sym typeface="Symbol" panose="05050102010706020507" pitchFamily="18" charset="2"/>
              </a:rPr>
              <a:t></a:t>
            </a:r>
            <a:r>
              <a:rPr lang="sk-SK" sz="2000" i="1" dirty="0" smtClean="0">
                <a:solidFill>
                  <a:schemeClr val="tx1">
                    <a:lumMod val="95000"/>
                    <a:lumOff val="5000"/>
                  </a:schemeClr>
                </a:solidFill>
              </a:rPr>
              <a:t>2</a:t>
            </a:r>
            <a:r>
              <a:rPr lang="el-GR" sz="2000" i="1" dirty="0" smtClean="0">
                <a:solidFill>
                  <a:schemeClr val="tx1">
                    <a:lumMod val="95000"/>
                    <a:lumOff val="5000"/>
                  </a:schemeClr>
                </a:solidFill>
                <a:sym typeface="Symbol" panose="05050102010706020507" pitchFamily="18" charset="2"/>
              </a:rPr>
              <a:t></a:t>
            </a:r>
            <a:r>
              <a:rPr lang="el-GR" sz="2000" i="1" dirty="0" smtClean="0">
                <a:solidFill>
                  <a:schemeClr val="tx1">
                    <a:lumMod val="95000"/>
                    <a:lumOff val="5000"/>
                  </a:schemeClr>
                </a:solidFill>
              </a:rPr>
              <a:t>π</a:t>
            </a:r>
            <a:r>
              <a:rPr lang="el-GR" sz="2000" i="1" dirty="0" smtClean="0">
                <a:solidFill>
                  <a:schemeClr val="tx1">
                    <a:lumMod val="95000"/>
                    <a:lumOff val="5000"/>
                  </a:schemeClr>
                </a:solidFill>
                <a:sym typeface="Symbol" panose="05050102010706020507" pitchFamily="18" charset="2"/>
              </a:rPr>
              <a:t></a:t>
            </a:r>
            <a:r>
              <a:rPr lang="sk-SK" sz="2000" i="1" dirty="0" smtClean="0">
                <a:solidFill>
                  <a:schemeClr val="tx1">
                    <a:lumMod val="95000"/>
                    <a:lumOff val="5000"/>
                  </a:schemeClr>
                </a:solidFill>
              </a:rPr>
              <a:t>f</a:t>
            </a:r>
            <a:r>
              <a:rPr lang="el-GR" sz="2000" i="1" dirty="0" smtClean="0">
                <a:solidFill>
                  <a:schemeClr val="tx1">
                    <a:lumMod val="95000"/>
                    <a:lumOff val="5000"/>
                  </a:schemeClr>
                </a:solidFill>
                <a:sym typeface="Symbol" panose="05050102010706020507" pitchFamily="18" charset="2"/>
              </a:rPr>
              <a:t></a:t>
            </a:r>
            <a:r>
              <a:rPr lang="sk-SK" sz="2000" i="1" dirty="0" smtClean="0">
                <a:solidFill>
                  <a:schemeClr val="tx1">
                    <a:lumMod val="95000"/>
                    <a:lumOff val="5000"/>
                  </a:schemeClr>
                </a:solidFill>
              </a:rPr>
              <a:t>L</a:t>
            </a:r>
            <a:r>
              <a:rPr lang="el-GR" sz="2000" i="1" dirty="0" smtClean="0">
                <a:solidFill>
                  <a:schemeClr val="tx1">
                    <a:lumMod val="95000"/>
                    <a:lumOff val="5000"/>
                  </a:schemeClr>
                </a:solidFill>
                <a:sym typeface="Symbol" panose="05050102010706020507" pitchFamily="18" charset="2"/>
              </a:rPr>
              <a:t></a:t>
            </a:r>
            <a:r>
              <a:rPr lang="sk-SK" sz="2000" i="1" dirty="0" smtClean="0">
                <a:solidFill>
                  <a:schemeClr val="tx1">
                    <a:lumMod val="95000"/>
                    <a:lumOff val="5000"/>
                  </a:schemeClr>
                </a:solidFill>
              </a:rPr>
              <a:t>C</a:t>
            </a:r>
            <a:endParaRPr lang="sk-SK" sz="2000" i="1" dirty="0" smtClean="0">
              <a:solidFill>
                <a:schemeClr val="tx1">
                  <a:lumMod val="95000"/>
                  <a:lumOff val="5000"/>
                </a:schemeClr>
              </a:solidFill>
            </a:endParaRPr>
          </a:p>
          <a:p>
            <a:endParaRPr lang="sk-SK"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8371" name="Picture 3" descr="C:\Users\Pavol\Desktop\Filtre.jpg"/>
          <p:cNvPicPr>
            <a:picLocks noChangeAspect="1" noChangeArrowheads="1"/>
          </p:cNvPicPr>
          <p:nvPr/>
        </p:nvPicPr>
        <p:blipFill>
          <a:blip r:embed="rId2" cstate="print"/>
          <a:srcRect/>
          <a:stretch>
            <a:fillRect/>
          </a:stretch>
        </p:blipFill>
        <p:spPr bwMode="auto">
          <a:xfrm>
            <a:off x="381000" y="152400"/>
            <a:ext cx="8382000" cy="6414699"/>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2"/>
          <p:cNvSpPr txBox="1">
            <a:spLocks/>
          </p:cNvSpPr>
          <p:nvPr/>
        </p:nvSpPr>
        <p:spPr>
          <a:xfrm>
            <a:off x="381000" y="381000"/>
            <a:ext cx="2133600" cy="350838"/>
          </a:xfrm>
          <a:prstGeom prst="rect">
            <a:avLst/>
          </a:prstGeom>
        </p:spPr>
        <p:txBody>
          <a:bodyPr vert="horz" rtlCol="0" anchor="ctr">
            <a:no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k-SK" sz="2400" b="1" i="0" u="none"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Filter</a:t>
            </a:r>
            <a:endParaRPr kumimoji="0" lang="sk-SK" sz="2400" b="1" i="0" u="none" strike="noStrike" kern="1200" cap="none" spc="0" normalizeH="0" baseline="0" noProof="0" dirty="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sp>
        <p:nvSpPr>
          <p:cNvPr id="5" name="BlokTextu 4"/>
          <p:cNvSpPr txBox="1"/>
          <p:nvPr/>
        </p:nvSpPr>
        <p:spPr>
          <a:xfrm>
            <a:off x="381000" y="838200"/>
            <a:ext cx="7772400" cy="646331"/>
          </a:xfrm>
          <a:prstGeom prst="rect">
            <a:avLst/>
          </a:prstGeom>
          <a:noFill/>
        </p:spPr>
        <p:txBody>
          <a:bodyPr wrap="square" rtlCol="0">
            <a:spAutoFit/>
          </a:bodyPr>
          <a:lstStyle/>
          <a:p>
            <a:r>
              <a:rPr lang="sk-SK" dirty="0" smtClean="0"/>
              <a:t>Hlavnou úlohou filtra je, aby sa do sústavy dostal čo najmenší prúd </a:t>
            </a:r>
            <a:r>
              <a:rPr lang="sk-SK" b="1" dirty="0" smtClean="0"/>
              <a:t>vyššej harmonickej</a:t>
            </a:r>
            <a:r>
              <a:rPr lang="sk-SK" dirty="0" smtClean="0"/>
              <a:t>.</a:t>
            </a:r>
            <a:endParaRPr lang="sk-SK" dirty="0"/>
          </a:p>
        </p:txBody>
      </p:sp>
      <p:sp>
        <p:nvSpPr>
          <p:cNvPr id="6" name="Nadpis 2"/>
          <p:cNvSpPr txBox="1">
            <a:spLocks/>
          </p:cNvSpPr>
          <p:nvPr/>
        </p:nvSpPr>
        <p:spPr>
          <a:xfrm>
            <a:off x="304800" y="2514600"/>
            <a:ext cx="2667000" cy="350838"/>
          </a:xfrm>
          <a:prstGeom prst="rect">
            <a:avLst/>
          </a:prstGeom>
        </p:spPr>
        <p:txBody>
          <a:bodyPr vert="horz" rtlCol="0" anchor="ctr">
            <a:no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k-SK" sz="2400" b="1" i="0" u="none" strike="noStrike" kern="1200" cap="none" spc="0" normalizeH="0" baseline="0" noProof="0" dirty="0" err="1"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Graetzov</a:t>
            </a:r>
            <a:r>
              <a:rPr kumimoji="0" lang="sk-SK" sz="2400" b="1" i="0" u="none" strike="noStrike" kern="1200" cap="none" spc="0" normalizeH="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 mostík</a:t>
            </a:r>
            <a:endParaRPr kumimoji="0" lang="sk-SK" sz="2400" b="1" i="0" u="none" strike="noStrike" kern="1200" cap="none" spc="0" normalizeH="0" baseline="0" noProof="0" dirty="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sp>
        <p:nvSpPr>
          <p:cNvPr id="7" name="BlokTextu 6"/>
          <p:cNvSpPr txBox="1"/>
          <p:nvPr/>
        </p:nvSpPr>
        <p:spPr>
          <a:xfrm>
            <a:off x="304800" y="2895600"/>
            <a:ext cx="8839200" cy="2031325"/>
          </a:xfrm>
          <a:prstGeom prst="rect">
            <a:avLst/>
          </a:prstGeom>
          <a:noFill/>
        </p:spPr>
        <p:txBody>
          <a:bodyPr wrap="square" rtlCol="0">
            <a:spAutoFit/>
          </a:bodyPr>
          <a:lstStyle/>
          <a:p>
            <a:r>
              <a:rPr lang="sk-SK" dirty="0" smtClean="0"/>
              <a:t>Usmerňovač v mostíkovom zapojení je v podstate sériové zapojenie dvoch uzlových usmerňovačov </a:t>
            </a:r>
            <a:r>
              <a:rPr lang="sk-SK" dirty="0" smtClean="0"/>
              <a:t>(ako </a:t>
            </a:r>
            <a:r>
              <a:rPr lang="sk-SK" dirty="0" smtClean="0"/>
              <a:t>je </a:t>
            </a:r>
            <a:r>
              <a:rPr lang="sk-SK" dirty="0" smtClean="0"/>
              <a:t>vidieť na predchádzajúcom obrázku). Z obrázka </a:t>
            </a:r>
            <a:r>
              <a:rPr lang="sk-SK" dirty="0" smtClean="0"/>
              <a:t>je zrejmé, že prúd prechádza jednotlivými fázami v oboch smeroch. Ďalej je z </a:t>
            </a:r>
            <a:r>
              <a:rPr lang="sk-SK" dirty="0" smtClean="0"/>
              <a:t>obrázka </a:t>
            </a:r>
            <a:r>
              <a:rPr lang="sk-SK" dirty="0" smtClean="0"/>
              <a:t>jasné rozdelenie diód do </a:t>
            </a:r>
            <a:r>
              <a:rPr lang="sk-SK" b="1" dirty="0" smtClean="0"/>
              <a:t>dvoch skupín</a:t>
            </a:r>
            <a:r>
              <a:rPr lang="sk-SK" dirty="0" smtClean="0"/>
              <a:t>. Jedna skupina je vytvorená diódami, pripojenými k zdroju svojimi katódami, preto ju nazývame </a:t>
            </a:r>
            <a:r>
              <a:rPr lang="sk-SK" b="1" dirty="0" smtClean="0"/>
              <a:t>katódovou skupinou</a:t>
            </a:r>
            <a:r>
              <a:rPr lang="sk-SK" dirty="0" smtClean="0"/>
              <a:t>. Druhá skupina je tvorená diódami pripojenými k zdroju svojimi anódami, čiže sa jedná o </a:t>
            </a:r>
            <a:r>
              <a:rPr lang="sk-SK" b="1" dirty="0" smtClean="0"/>
              <a:t>anódovú skupinu</a:t>
            </a:r>
            <a:r>
              <a:rPr lang="sk-SK" dirty="0" smtClean="0"/>
              <a:t>.</a:t>
            </a:r>
            <a:endParaRPr lang="sk-SK"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idx="1"/>
          </p:nvPr>
        </p:nvSpPr>
        <p:spPr>
          <a:xfrm>
            <a:off x="0" y="1066800"/>
            <a:ext cx="8915400" cy="1566672"/>
          </a:xfrm>
        </p:spPr>
        <p:txBody>
          <a:bodyPr>
            <a:normAutofit/>
          </a:bodyPr>
          <a:lstStyle/>
          <a:p>
            <a:pPr marL="174625" indent="0">
              <a:buNone/>
            </a:pPr>
            <a:r>
              <a:rPr lang="sk-SK" sz="2000" dirty="0" smtClean="0"/>
              <a:t>Trojfázové striedavé meniče napätia sa v praxi používajú na riadenie primárneho napätia vinutia transformátora. Záťaž transformátora môže </a:t>
            </a:r>
            <a:r>
              <a:rPr lang="sk-SK" sz="2000" dirty="0" smtClean="0"/>
              <a:t>byť </a:t>
            </a:r>
            <a:r>
              <a:rPr lang="sk-SK" sz="2000" dirty="0" smtClean="0"/>
              <a:t>zapojená do </a:t>
            </a:r>
            <a:r>
              <a:rPr lang="sk-SK" sz="2000" b="1" dirty="0" smtClean="0"/>
              <a:t>Y</a:t>
            </a:r>
            <a:r>
              <a:rPr lang="sk-SK" sz="2000" dirty="0" smtClean="0"/>
              <a:t> alebo </a:t>
            </a:r>
            <a:r>
              <a:rPr lang="sk-SK" sz="2000" b="1" dirty="0" smtClean="0"/>
              <a:t>D</a:t>
            </a:r>
            <a:endParaRPr lang="sk-SK" sz="2000" b="1" dirty="0"/>
          </a:p>
        </p:txBody>
      </p:sp>
      <p:sp>
        <p:nvSpPr>
          <p:cNvPr id="3" name="Nadpis 2"/>
          <p:cNvSpPr>
            <a:spLocks noGrp="1"/>
          </p:cNvSpPr>
          <p:nvPr>
            <p:ph type="title"/>
          </p:nvPr>
        </p:nvSpPr>
        <p:spPr>
          <a:xfrm>
            <a:off x="381000" y="228600"/>
            <a:ext cx="8229600" cy="715962"/>
          </a:xfrm>
        </p:spPr>
        <p:txBody>
          <a:bodyPr>
            <a:normAutofit fontScale="90000"/>
          </a:bodyPr>
          <a:lstStyle/>
          <a:p>
            <a:r>
              <a:rPr lang="sk-SK" dirty="0" smtClean="0"/>
              <a:t>Trojfázový striedavý menič napätia</a:t>
            </a:r>
            <a:endParaRPr lang="sk-SK" dirty="0"/>
          </a:p>
        </p:txBody>
      </p:sp>
      <p:pic>
        <p:nvPicPr>
          <p:cNvPr id="28673" name="Picture 1"/>
          <p:cNvPicPr>
            <a:picLocks noChangeAspect="1" noChangeArrowheads="1"/>
          </p:cNvPicPr>
          <p:nvPr/>
        </p:nvPicPr>
        <p:blipFill>
          <a:blip r:embed="rId2" cstate="print"/>
          <a:srcRect/>
          <a:stretch>
            <a:fillRect/>
          </a:stretch>
        </p:blipFill>
        <p:spPr bwMode="auto">
          <a:xfrm>
            <a:off x="1066800" y="2286000"/>
            <a:ext cx="7208837" cy="3695700"/>
          </a:xfrm>
          <a:prstGeom prst="rect">
            <a:avLst/>
          </a:prstGeom>
          <a:noFill/>
          <a:ln w="9525">
            <a:noFill/>
            <a:miter lim="800000"/>
            <a:headEnd/>
            <a:tailEnd/>
          </a:ln>
        </p:spPr>
      </p:pic>
      <p:sp>
        <p:nvSpPr>
          <p:cNvPr id="6" name="BlokTextu 5"/>
          <p:cNvSpPr txBox="1"/>
          <p:nvPr/>
        </p:nvSpPr>
        <p:spPr>
          <a:xfrm>
            <a:off x="1981200" y="5867400"/>
            <a:ext cx="1854995" cy="369332"/>
          </a:xfrm>
          <a:prstGeom prst="rect">
            <a:avLst/>
          </a:prstGeom>
          <a:noFill/>
        </p:spPr>
        <p:txBody>
          <a:bodyPr wrap="none" rtlCol="0">
            <a:spAutoFit/>
          </a:bodyPr>
          <a:lstStyle/>
          <a:p>
            <a:r>
              <a:rPr lang="sk-SK" dirty="0" smtClean="0"/>
              <a:t>Zapojenie do Y</a:t>
            </a:r>
            <a:endParaRPr lang="sk-SK" dirty="0"/>
          </a:p>
        </p:txBody>
      </p:sp>
      <p:sp>
        <p:nvSpPr>
          <p:cNvPr id="7" name="BlokTextu 6"/>
          <p:cNvSpPr txBox="1"/>
          <p:nvPr/>
        </p:nvSpPr>
        <p:spPr>
          <a:xfrm>
            <a:off x="5562600" y="5943600"/>
            <a:ext cx="1883849" cy="646331"/>
          </a:xfrm>
          <a:prstGeom prst="rect">
            <a:avLst/>
          </a:prstGeom>
          <a:noFill/>
        </p:spPr>
        <p:txBody>
          <a:bodyPr wrap="none" rtlCol="0">
            <a:spAutoFit/>
          </a:bodyPr>
          <a:lstStyle/>
          <a:p>
            <a:r>
              <a:rPr lang="sk-SK" dirty="0" smtClean="0"/>
              <a:t>Zapojenie do D</a:t>
            </a:r>
          </a:p>
          <a:p>
            <a:endParaRPr lang="sk-SK"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p:txBody>
          <a:bodyPr>
            <a:normAutofit fontScale="90000"/>
          </a:bodyPr>
          <a:lstStyle/>
          <a:p>
            <a:r>
              <a:rPr lang="sk-SK" dirty="0" smtClean="0"/>
              <a:t>Trojfázový striedavý menič napätia</a:t>
            </a:r>
            <a:endParaRPr lang="sk-SK" dirty="0"/>
          </a:p>
        </p:txBody>
      </p:sp>
      <p:pic>
        <p:nvPicPr>
          <p:cNvPr id="5123" name="Picture 3"/>
          <p:cNvPicPr>
            <a:picLocks noGrp="1" noChangeAspect="1" noChangeArrowheads="1"/>
          </p:cNvPicPr>
          <p:nvPr>
            <p:ph idx="1"/>
          </p:nvPr>
        </p:nvPicPr>
        <p:blipFill>
          <a:blip r:embed="rId2" cstate="print">
            <a:lum bright="-10000" contrast="40000"/>
          </a:blip>
          <a:srcRect/>
          <a:stretch>
            <a:fillRect/>
          </a:stretch>
        </p:blipFill>
        <p:spPr bwMode="auto">
          <a:xfrm>
            <a:off x="381000" y="1447800"/>
            <a:ext cx="8229600" cy="3232040"/>
          </a:xfrm>
          <a:prstGeom prst="rect">
            <a:avLst/>
          </a:prstGeom>
          <a:noFill/>
          <a:ln w="9525">
            <a:noFill/>
            <a:miter lim="800000"/>
            <a:headEnd/>
            <a:tailEnd/>
          </a:ln>
        </p:spPr>
      </p:pic>
      <p:sp>
        <p:nvSpPr>
          <p:cNvPr id="7" name="BlokTextu 6"/>
          <p:cNvSpPr txBox="1"/>
          <p:nvPr/>
        </p:nvSpPr>
        <p:spPr>
          <a:xfrm>
            <a:off x="1447800" y="4953000"/>
            <a:ext cx="5949064" cy="369332"/>
          </a:xfrm>
          <a:prstGeom prst="rect">
            <a:avLst/>
          </a:prstGeom>
          <a:noFill/>
        </p:spPr>
        <p:txBody>
          <a:bodyPr wrap="none" rtlCol="0">
            <a:spAutoFit/>
          </a:bodyPr>
          <a:lstStyle/>
          <a:p>
            <a:r>
              <a:rPr lang="sk-SK" dirty="0" smtClean="0"/>
              <a:t>Zapojenie trojfázového mostíkového usmerňovača</a:t>
            </a:r>
            <a:endParaRPr lang="sk-SK"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idx="1"/>
          </p:nvPr>
        </p:nvSpPr>
        <p:spPr>
          <a:xfrm>
            <a:off x="457200" y="1600200"/>
            <a:ext cx="8229600" cy="4525963"/>
          </a:xfrm>
        </p:spPr>
        <p:txBody>
          <a:bodyPr>
            <a:normAutofit/>
          </a:bodyPr>
          <a:lstStyle/>
          <a:p>
            <a:r>
              <a:rPr lang="sk-SK" sz="2000" dirty="0" smtClean="0"/>
              <a:t>Významnou nevýhodou </a:t>
            </a:r>
            <a:r>
              <a:rPr lang="sk-SK" sz="2000" dirty="0" smtClean="0"/>
              <a:t>meničov voči </a:t>
            </a:r>
            <a:r>
              <a:rPr lang="sk-SK" sz="2000" dirty="0" smtClean="0"/>
              <a:t>transformátorom je galvanické spojenie vstupu a </a:t>
            </a:r>
            <a:r>
              <a:rPr lang="sk-SK" sz="2000" dirty="0" smtClean="0"/>
              <a:t>výstupu.</a:t>
            </a:r>
            <a:endParaRPr lang="sk-SK" sz="2000" dirty="0" smtClean="0"/>
          </a:p>
          <a:p>
            <a:endParaRPr lang="sk-SK" sz="2000" dirty="0" smtClean="0"/>
          </a:p>
          <a:p>
            <a:r>
              <a:rPr lang="sk-SK" sz="2000" dirty="0" smtClean="0"/>
              <a:t>Na výstupe poskytujú </a:t>
            </a:r>
            <a:r>
              <a:rPr lang="sk-SK" sz="2000" dirty="0" smtClean="0"/>
              <a:t>značne neharmonické </a:t>
            </a:r>
            <a:r>
              <a:rPr lang="sk-SK" sz="2000" dirty="0" smtClean="0"/>
              <a:t>napätie a pri obvyklých záťažiach umožňujú napätie len znižovať.</a:t>
            </a:r>
          </a:p>
          <a:p>
            <a:endParaRPr lang="sk-SK" sz="2000" dirty="0" smtClean="0"/>
          </a:p>
          <a:p>
            <a:r>
              <a:rPr lang="sk-SK" sz="2000" dirty="0" smtClean="0"/>
              <a:t>Podmienkou správnej činnosti striedavého meniča je, že nesmie na záťaž vytvárať jednosmernú zložku napätia.</a:t>
            </a:r>
          </a:p>
          <a:p>
            <a:endParaRPr lang="sk-SK" sz="2000" dirty="0" smtClean="0"/>
          </a:p>
          <a:p>
            <a:r>
              <a:rPr lang="sk-SK" sz="2000" dirty="0" smtClean="0"/>
              <a:t>V dôsledku </a:t>
            </a:r>
            <a:r>
              <a:rPr lang="sk-SK" sz="2000" dirty="0" smtClean="0"/>
              <a:t>používania </a:t>
            </a:r>
            <a:r>
              <a:rPr lang="sk-SK" sz="2000" dirty="0" smtClean="0"/>
              <a:t>fázového riadenia sa menič vyznačuje významným odberom jalového výkonu (</a:t>
            </a:r>
            <a:r>
              <a:rPr lang="sk-SK" sz="2000" i="1" dirty="0" smtClean="0"/>
              <a:t>Q</a:t>
            </a:r>
            <a:r>
              <a:rPr lang="sk-SK" sz="2000" dirty="0" smtClean="0"/>
              <a:t>) zo siete.</a:t>
            </a:r>
          </a:p>
          <a:p>
            <a:endParaRPr lang="sk-SK" dirty="0"/>
          </a:p>
        </p:txBody>
      </p:sp>
      <p:sp>
        <p:nvSpPr>
          <p:cNvPr id="3" name="Nadpis 2"/>
          <p:cNvSpPr>
            <a:spLocks noGrp="1"/>
          </p:cNvSpPr>
          <p:nvPr>
            <p:ph type="title"/>
          </p:nvPr>
        </p:nvSpPr>
        <p:spPr/>
        <p:txBody>
          <a:bodyPr>
            <a:normAutofit/>
          </a:bodyPr>
          <a:lstStyle/>
          <a:p>
            <a:r>
              <a:rPr lang="sk-SK" sz="3200" dirty="0" smtClean="0"/>
              <a:t>Vlastnosti striedavých meničov napätia</a:t>
            </a:r>
            <a:endParaRPr lang="sk-SK" sz="32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idx="1"/>
          </p:nvPr>
        </p:nvSpPr>
        <p:spPr>
          <a:xfrm>
            <a:off x="457200" y="2819400"/>
            <a:ext cx="8229600" cy="2100072"/>
          </a:xfrm>
        </p:spPr>
        <p:txBody>
          <a:bodyPr>
            <a:normAutofit/>
          </a:bodyPr>
          <a:lstStyle/>
          <a:p>
            <a:pPr marL="87313" indent="0" algn="ctr">
              <a:buNone/>
              <a:tabLst>
                <a:tab pos="87313" algn="l"/>
              </a:tabLst>
            </a:pPr>
            <a:r>
              <a:rPr lang="sk-SK" sz="2400" dirty="0" smtClean="0"/>
              <a:t>Usmerňovače sú meniče, ktoré slúžia na premenu energie striedavého prúdu na energiu jednosmereného prúdu.</a:t>
            </a:r>
          </a:p>
          <a:p>
            <a:pPr marL="87313" indent="0" algn="ctr">
              <a:buNone/>
              <a:tabLst>
                <a:tab pos="87313" algn="l"/>
              </a:tabLst>
            </a:pPr>
            <a:endParaRPr lang="sk-SK" sz="2400" dirty="0" smtClean="0"/>
          </a:p>
          <a:p>
            <a:pPr marL="87313" indent="0" algn="ctr">
              <a:buNone/>
              <a:tabLst>
                <a:tab pos="87313" algn="l"/>
              </a:tabLst>
            </a:pPr>
            <a:r>
              <a:rPr lang="sk-SK" sz="2400" dirty="0" smtClean="0"/>
              <a:t>Sú najstarším typom meničov.</a:t>
            </a:r>
            <a:endParaRPr lang="sk-SK" sz="2400" dirty="0"/>
          </a:p>
        </p:txBody>
      </p:sp>
      <p:sp>
        <p:nvSpPr>
          <p:cNvPr id="3" name="Nadpis 2"/>
          <p:cNvSpPr>
            <a:spLocks noGrp="1"/>
          </p:cNvSpPr>
          <p:nvPr>
            <p:ph type="title"/>
          </p:nvPr>
        </p:nvSpPr>
        <p:spPr>
          <a:xfrm>
            <a:off x="381000" y="838200"/>
            <a:ext cx="8229600" cy="1143000"/>
          </a:xfrm>
        </p:spPr>
        <p:txBody>
          <a:bodyPr>
            <a:normAutofit/>
          </a:bodyPr>
          <a:lstStyle/>
          <a:p>
            <a:pPr algn="ctr"/>
            <a:r>
              <a:rPr lang="sk-SK" dirty="0" smtClean="0"/>
              <a:t>Usmerňovače</a:t>
            </a:r>
            <a:endParaRPr lang="sk-SK"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idx="1"/>
          </p:nvPr>
        </p:nvSpPr>
        <p:spPr>
          <a:xfrm>
            <a:off x="304800" y="1143000"/>
            <a:ext cx="8686800" cy="5410200"/>
          </a:xfrm>
        </p:spPr>
        <p:txBody>
          <a:bodyPr numCol="2">
            <a:normAutofit fontScale="92500" lnSpcReduction="20000"/>
          </a:bodyPr>
          <a:lstStyle/>
          <a:p>
            <a:pPr>
              <a:buFont typeface="Wingdings" pitchFamily="2" charset="2"/>
              <a:buChar char="Ø"/>
            </a:pPr>
            <a:r>
              <a:rPr lang="sk-SK" sz="1900" dirty="0" smtClean="0"/>
              <a:t>   Podľa počtu fáz:</a:t>
            </a:r>
          </a:p>
          <a:p>
            <a:pPr marL="850392" lvl="1" indent="-457200">
              <a:buFont typeface="+mj-lt"/>
              <a:buAutoNum type="arabicParenR"/>
            </a:pPr>
            <a:r>
              <a:rPr lang="sk-SK" sz="1900" dirty="0" smtClean="0"/>
              <a:t>Jednofázový</a:t>
            </a:r>
          </a:p>
          <a:p>
            <a:pPr marL="850392" lvl="1" indent="-457200">
              <a:buFont typeface="+mj-lt"/>
              <a:buAutoNum type="arabicParenR"/>
            </a:pPr>
            <a:r>
              <a:rPr lang="sk-SK" sz="1900" dirty="0" smtClean="0"/>
              <a:t>Trojfázový</a:t>
            </a:r>
          </a:p>
          <a:p>
            <a:pPr marL="850392" lvl="1" indent="-457200">
              <a:buFont typeface="+mj-lt"/>
              <a:buAutoNum type="arabicParenR"/>
            </a:pPr>
            <a:r>
              <a:rPr lang="sk-SK" sz="1900" dirty="0" smtClean="0"/>
              <a:t>Viacfázový</a:t>
            </a:r>
          </a:p>
          <a:p>
            <a:pPr marL="850392" lvl="1" indent="-457200">
              <a:buFont typeface="+mj-lt"/>
              <a:buAutoNum type="arabicParenR"/>
            </a:pPr>
            <a:endParaRPr lang="sk-SK" sz="1900" dirty="0" smtClean="0"/>
          </a:p>
          <a:p>
            <a:pPr marL="594360" indent="-457200">
              <a:buFont typeface="Wingdings" pitchFamily="2" charset="2"/>
              <a:buChar char="Ø"/>
            </a:pPr>
            <a:r>
              <a:rPr lang="sk-SK" sz="1900" dirty="0" smtClean="0"/>
              <a:t>Podľa spôsobu riadenia:</a:t>
            </a:r>
          </a:p>
          <a:p>
            <a:pPr marL="850392" lvl="1" indent="-457200">
              <a:buFont typeface="+mj-lt"/>
              <a:buAutoNum type="arabicParenR"/>
            </a:pPr>
            <a:r>
              <a:rPr lang="sk-SK" sz="1900" dirty="0" smtClean="0"/>
              <a:t>Neriadený </a:t>
            </a:r>
          </a:p>
          <a:p>
            <a:pPr marL="850392" lvl="1" indent="-457200">
              <a:buFont typeface="+mj-lt"/>
              <a:buAutoNum type="arabicParenR"/>
            </a:pPr>
            <a:r>
              <a:rPr lang="sk-SK" sz="1900" dirty="0" smtClean="0"/>
              <a:t>Riadený </a:t>
            </a:r>
          </a:p>
          <a:p>
            <a:pPr marL="1088136" lvl="2" indent="-457200">
              <a:buFont typeface="+mj-lt"/>
              <a:buAutoNum type="alphaLcParenR"/>
            </a:pPr>
            <a:r>
              <a:rPr lang="sk-SK" sz="1900" dirty="0" smtClean="0"/>
              <a:t>poloriadený </a:t>
            </a:r>
          </a:p>
          <a:p>
            <a:pPr marL="1088136" lvl="2" indent="-457200">
              <a:buFont typeface="+mj-lt"/>
              <a:buAutoNum type="alphaLcParenR"/>
            </a:pPr>
            <a:r>
              <a:rPr lang="sk-SK" sz="1900" dirty="0" err="1" smtClean="0"/>
              <a:t>plnoriadený</a:t>
            </a:r>
            <a:r>
              <a:rPr lang="sk-SK" sz="1900" dirty="0" smtClean="0"/>
              <a:t> </a:t>
            </a:r>
          </a:p>
          <a:p>
            <a:pPr marL="1088136" lvl="2" indent="-457200">
              <a:buFont typeface="+mj-lt"/>
              <a:buAutoNum type="alphaLcParenR"/>
            </a:pPr>
            <a:endParaRPr lang="sk-SK" sz="1900" dirty="0" smtClean="0"/>
          </a:p>
          <a:p>
            <a:pPr marL="594360" indent="-457200">
              <a:buFont typeface="Wingdings" pitchFamily="2" charset="2"/>
              <a:buChar char="Ø"/>
            </a:pPr>
            <a:r>
              <a:rPr lang="sk-SK" sz="1900" dirty="0" smtClean="0"/>
              <a:t>Podľa priebehu usmerneného napätia:</a:t>
            </a:r>
          </a:p>
          <a:p>
            <a:pPr marL="850392" lvl="1" indent="-457200">
              <a:buFont typeface="+mj-lt"/>
              <a:buAutoNum type="arabicParenR"/>
            </a:pPr>
            <a:r>
              <a:rPr lang="sk-SK" sz="1900" dirty="0" err="1" smtClean="0"/>
              <a:t>Jednoimpulzový</a:t>
            </a:r>
            <a:endParaRPr lang="sk-SK" sz="1900" dirty="0" smtClean="0"/>
          </a:p>
          <a:p>
            <a:pPr marL="850392" lvl="1" indent="-457200">
              <a:buFont typeface="+mj-lt"/>
              <a:buAutoNum type="arabicParenR"/>
            </a:pPr>
            <a:r>
              <a:rPr lang="sk-SK" sz="1900" dirty="0" err="1" smtClean="0"/>
              <a:t>Dvojimpulzový</a:t>
            </a:r>
            <a:r>
              <a:rPr lang="sk-SK" sz="1900" dirty="0" smtClean="0"/>
              <a:t> </a:t>
            </a:r>
          </a:p>
          <a:p>
            <a:pPr marL="850392" lvl="1" indent="-457200">
              <a:buFont typeface="+mj-lt"/>
              <a:buAutoNum type="arabicParenR"/>
            </a:pPr>
            <a:r>
              <a:rPr lang="sk-SK" sz="1900" dirty="0" err="1" smtClean="0"/>
              <a:t>Trojimpulzový</a:t>
            </a:r>
            <a:endParaRPr lang="sk-SK" sz="1900" dirty="0" smtClean="0"/>
          </a:p>
          <a:p>
            <a:pPr marL="850392" lvl="1" indent="-457200">
              <a:buFont typeface="+mj-lt"/>
              <a:buAutoNum type="arabicParenR"/>
            </a:pPr>
            <a:r>
              <a:rPr lang="sk-SK" sz="1900" dirty="0" err="1" smtClean="0"/>
              <a:t>Šesťimpulzový</a:t>
            </a:r>
            <a:r>
              <a:rPr lang="sk-SK" sz="1900" dirty="0" smtClean="0"/>
              <a:t> </a:t>
            </a:r>
          </a:p>
          <a:p>
            <a:pPr marL="850392" lvl="1" indent="-457200">
              <a:buFont typeface="+mj-lt"/>
              <a:buAutoNum type="arabicParenR"/>
            </a:pPr>
            <a:r>
              <a:rPr lang="sk-SK" sz="1900" dirty="0" err="1" smtClean="0"/>
              <a:t>P-impulzový</a:t>
            </a:r>
            <a:endParaRPr lang="sk-SK" sz="1900" dirty="0" smtClean="0"/>
          </a:p>
          <a:p>
            <a:pPr marL="850392" lvl="1" indent="-457200">
              <a:buFont typeface="+mj-lt"/>
              <a:buAutoNum type="arabicParenR"/>
            </a:pPr>
            <a:endParaRPr lang="sk-SK" sz="1900" dirty="0" smtClean="0"/>
          </a:p>
          <a:p>
            <a:pPr marL="850392" lvl="1" indent="-457200">
              <a:buNone/>
            </a:pPr>
            <a:endParaRPr lang="sk-SK" sz="1900" dirty="0" smtClean="0"/>
          </a:p>
          <a:p>
            <a:pPr marL="594360" indent="-457200">
              <a:buFont typeface="Wingdings" pitchFamily="2" charset="2"/>
              <a:buChar char="Ø"/>
            </a:pPr>
            <a:r>
              <a:rPr lang="sk-SK" sz="1900" dirty="0" smtClean="0"/>
              <a:t>Podľa spôsobu komutácie:</a:t>
            </a:r>
          </a:p>
          <a:p>
            <a:pPr marL="850392" lvl="1" indent="-457200">
              <a:buFont typeface="+mj-lt"/>
              <a:buAutoNum type="arabicParenR"/>
            </a:pPr>
            <a:r>
              <a:rPr lang="sk-SK" sz="1900" dirty="0" smtClean="0"/>
              <a:t>So sieťovou komutáciou </a:t>
            </a:r>
          </a:p>
          <a:p>
            <a:pPr marL="850392" lvl="1" indent="-457200">
              <a:buFont typeface="+mj-lt"/>
              <a:buAutoNum type="arabicParenR"/>
            </a:pPr>
            <a:r>
              <a:rPr lang="sk-SK" sz="1900" dirty="0" smtClean="0"/>
              <a:t>S vlastnou komutáciou</a:t>
            </a:r>
          </a:p>
          <a:p>
            <a:pPr marL="850392" lvl="1" indent="-457200">
              <a:buFont typeface="+mj-lt"/>
              <a:buAutoNum type="arabicParenR"/>
            </a:pPr>
            <a:endParaRPr lang="sk-SK" sz="1900" dirty="0" smtClean="0"/>
          </a:p>
          <a:p>
            <a:pPr marL="594360" indent="-457200">
              <a:buFont typeface="Wingdings" pitchFamily="2" charset="2"/>
              <a:buChar char="Ø"/>
            </a:pPr>
            <a:r>
              <a:rPr lang="sk-SK" sz="1900" dirty="0" smtClean="0"/>
              <a:t>Podľa spôsobu zapojenia</a:t>
            </a:r>
          </a:p>
          <a:p>
            <a:pPr marL="850392" lvl="1" indent="-457200">
              <a:buFont typeface="+mj-lt"/>
              <a:buAutoNum type="arabicParenR"/>
            </a:pPr>
            <a:r>
              <a:rPr lang="sk-SK" sz="1900" dirty="0" smtClean="0"/>
              <a:t>V uzlovom zapojení</a:t>
            </a:r>
          </a:p>
          <a:p>
            <a:pPr marL="850392" lvl="1" indent="-457200">
              <a:buFont typeface="+mj-lt"/>
              <a:buAutoNum type="arabicParenR"/>
            </a:pPr>
            <a:r>
              <a:rPr lang="sk-SK" sz="1900" dirty="0" smtClean="0"/>
              <a:t>V mostíkovom zapojení </a:t>
            </a:r>
          </a:p>
          <a:p>
            <a:pPr marL="1088136" lvl="2" indent="-457200">
              <a:buFont typeface="+mj-lt"/>
              <a:buAutoNum type="alphaLcParenR"/>
            </a:pPr>
            <a:endParaRPr lang="sk-SK" sz="1900" dirty="0" smtClean="0"/>
          </a:p>
          <a:p>
            <a:pPr marL="594360" indent="-457200">
              <a:buFont typeface="Wingdings" pitchFamily="2" charset="2"/>
              <a:buChar char="Ø"/>
            </a:pPr>
            <a:r>
              <a:rPr lang="sk-SK" sz="1900" dirty="0" smtClean="0"/>
              <a:t>Podľa pracovných stavov:</a:t>
            </a:r>
          </a:p>
          <a:p>
            <a:pPr marL="850392" lvl="1" indent="-457200">
              <a:buFont typeface="+mj-lt"/>
              <a:buAutoNum type="arabicParenR"/>
            </a:pPr>
            <a:r>
              <a:rPr lang="sk-SK" sz="1900" dirty="0" err="1" smtClean="0"/>
              <a:t>Jednokvadrantový</a:t>
            </a:r>
            <a:r>
              <a:rPr lang="sk-SK" sz="1900" dirty="0" smtClean="0"/>
              <a:t> </a:t>
            </a:r>
          </a:p>
          <a:p>
            <a:pPr marL="850392" lvl="1" indent="-457200">
              <a:buFont typeface="+mj-lt"/>
              <a:buAutoNum type="arabicParenR"/>
            </a:pPr>
            <a:r>
              <a:rPr lang="sk-SK" sz="1900" dirty="0" err="1" smtClean="0"/>
              <a:t>Dvojkvadrantový</a:t>
            </a:r>
            <a:r>
              <a:rPr lang="sk-SK" sz="1900" dirty="0" smtClean="0"/>
              <a:t> </a:t>
            </a:r>
          </a:p>
          <a:p>
            <a:pPr marL="1088136" lvl="2" indent="-457200">
              <a:buFont typeface="+mj-lt"/>
              <a:buAutoNum type="alphaLcParenR"/>
            </a:pPr>
            <a:r>
              <a:rPr lang="sk-SK" sz="1900" dirty="0" smtClean="0"/>
              <a:t>s rezerváciou napätia</a:t>
            </a:r>
          </a:p>
          <a:p>
            <a:pPr marL="1088136" lvl="2" indent="-457200">
              <a:buFont typeface="+mj-lt"/>
              <a:buAutoNum type="alphaLcParenR"/>
            </a:pPr>
            <a:r>
              <a:rPr lang="sk-SK" sz="1900" dirty="0" smtClean="0"/>
              <a:t>s rezerváciou prúdu</a:t>
            </a:r>
          </a:p>
          <a:p>
            <a:pPr marL="850392" lvl="1" indent="-457200">
              <a:buFont typeface="+mj-lt"/>
              <a:buAutoNum type="arabicParenR"/>
            </a:pPr>
            <a:r>
              <a:rPr lang="sk-SK" sz="1900" dirty="0" err="1" smtClean="0"/>
              <a:t>Štvorkvadrantový</a:t>
            </a:r>
            <a:r>
              <a:rPr lang="sk-SK" sz="1900" dirty="0" smtClean="0"/>
              <a:t> </a:t>
            </a:r>
          </a:p>
          <a:p>
            <a:pPr marL="1088136" lvl="2" indent="-457200">
              <a:buFont typeface="+mj-lt"/>
              <a:buAutoNum type="alphaLcParenR"/>
            </a:pPr>
            <a:endParaRPr lang="sk-SK" sz="1900" dirty="0" smtClean="0"/>
          </a:p>
          <a:p>
            <a:pPr marL="1088136" lvl="2" indent="-457200">
              <a:buFont typeface="+mj-lt"/>
              <a:buAutoNum type="alphaLcParenR"/>
            </a:pPr>
            <a:endParaRPr lang="sk-SK" sz="1900" dirty="0" smtClean="0"/>
          </a:p>
          <a:p>
            <a:pPr marL="594360" indent="-457200">
              <a:buFont typeface="+mj-lt"/>
              <a:buAutoNum type="arabicPeriod"/>
            </a:pPr>
            <a:endParaRPr lang="sk-SK" sz="2000" dirty="0" smtClean="0"/>
          </a:p>
        </p:txBody>
      </p:sp>
      <p:sp>
        <p:nvSpPr>
          <p:cNvPr id="3" name="Nadpis 2"/>
          <p:cNvSpPr>
            <a:spLocks noGrp="1"/>
          </p:cNvSpPr>
          <p:nvPr>
            <p:ph type="title"/>
          </p:nvPr>
        </p:nvSpPr>
        <p:spPr>
          <a:xfrm>
            <a:off x="457200" y="228600"/>
            <a:ext cx="8229600" cy="609600"/>
          </a:xfrm>
        </p:spPr>
        <p:txBody>
          <a:bodyPr>
            <a:normAutofit/>
          </a:bodyPr>
          <a:lstStyle/>
          <a:p>
            <a:pPr algn="ctr"/>
            <a:r>
              <a:rPr lang="sk-SK" sz="2800" dirty="0" smtClean="0"/>
              <a:t>Rozdelenie usmerňovačov</a:t>
            </a:r>
            <a:endParaRPr lang="sk-SK" sz="28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idx="1"/>
          </p:nvPr>
        </p:nvSpPr>
        <p:spPr>
          <a:xfrm>
            <a:off x="228600" y="3581400"/>
            <a:ext cx="8763000" cy="2743200"/>
          </a:xfrm>
        </p:spPr>
        <p:txBody>
          <a:bodyPr>
            <a:normAutofit/>
          </a:bodyPr>
          <a:lstStyle/>
          <a:p>
            <a:r>
              <a:rPr lang="sk-SK" sz="1800" dirty="0" smtClean="0"/>
              <a:t>Ak je k dispozícií trojfázová sieť, využívajú sa prevažne trojfázové usmerňovače, lebo ich výstupné napätie je zvlnené menej, než </a:t>
            </a:r>
            <a:r>
              <a:rPr lang="sk-SK" sz="1800" dirty="0" smtClean="0"/>
              <a:t>pri</a:t>
            </a:r>
            <a:r>
              <a:rPr lang="sk-SK" sz="1800" dirty="0" smtClean="0"/>
              <a:t> </a:t>
            </a:r>
            <a:r>
              <a:rPr lang="sk-SK" sz="1800" dirty="0" smtClean="0"/>
              <a:t>jednofázových </a:t>
            </a:r>
            <a:r>
              <a:rPr lang="sk-SK" sz="1800" dirty="0"/>
              <a:t>usmerňovačoch. </a:t>
            </a:r>
            <a:r>
              <a:rPr lang="sk-SK" sz="1800" dirty="0" smtClean="0"/>
              <a:t>Trojfázový uzlový usmerňovač vytvára usmernené napätie z troch fáz napätia. Trojfázové uzlové usmerňovače boli výhodné v ére ortuťových usmerňovačov, vďaka možnosti realizácie spojenia s jednou spoločnou elektródou. V súčasnosti sa príliš nevyužívajú.</a:t>
            </a:r>
            <a:endParaRPr lang="sk-SK" sz="1800" dirty="0"/>
          </a:p>
        </p:txBody>
      </p:sp>
      <p:pic>
        <p:nvPicPr>
          <p:cNvPr id="4" name="Picture 2"/>
          <p:cNvPicPr>
            <a:picLocks noChangeAspect="1" noChangeArrowheads="1"/>
          </p:cNvPicPr>
          <p:nvPr/>
        </p:nvPicPr>
        <p:blipFill>
          <a:blip r:embed="rId2" cstate="print">
            <a:lum contrast="30000"/>
          </a:blip>
          <a:srcRect b="52395"/>
          <a:stretch>
            <a:fillRect/>
          </a:stretch>
        </p:blipFill>
        <p:spPr bwMode="auto">
          <a:xfrm>
            <a:off x="0" y="1143000"/>
            <a:ext cx="8839200" cy="2209800"/>
          </a:xfrm>
          <a:prstGeom prst="rect">
            <a:avLst/>
          </a:prstGeom>
          <a:noFill/>
          <a:ln w="9525">
            <a:noFill/>
            <a:miter lim="800000"/>
            <a:headEnd/>
            <a:tailEnd/>
          </a:ln>
        </p:spPr>
      </p:pic>
      <p:sp>
        <p:nvSpPr>
          <p:cNvPr id="5" name="Nadpis 2"/>
          <p:cNvSpPr>
            <a:spLocks noGrp="1"/>
          </p:cNvSpPr>
          <p:nvPr>
            <p:ph type="title"/>
          </p:nvPr>
        </p:nvSpPr>
        <p:spPr/>
        <p:txBody>
          <a:bodyPr>
            <a:normAutofit/>
          </a:bodyPr>
          <a:lstStyle/>
          <a:p>
            <a:pPr algn="ctr"/>
            <a:r>
              <a:rPr lang="sk-SK" dirty="0" smtClean="0"/>
              <a:t>Trojfázový uzlový usmerňovač</a:t>
            </a:r>
            <a:endParaRPr lang="sk-SK"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a:xfrm>
            <a:off x="533400" y="0"/>
            <a:ext cx="8229600" cy="838200"/>
          </a:xfrm>
        </p:spPr>
        <p:txBody>
          <a:bodyPr>
            <a:normAutofit fontScale="90000"/>
          </a:bodyPr>
          <a:lstStyle/>
          <a:p>
            <a:r>
              <a:rPr lang="sk-SK" dirty="0" smtClean="0"/>
              <a:t>Trojfázový mostíkový usmerňovač</a:t>
            </a:r>
            <a:endParaRPr lang="sk-SK" dirty="0"/>
          </a:p>
        </p:txBody>
      </p:sp>
      <p:pic>
        <p:nvPicPr>
          <p:cNvPr id="16386" name="Picture 2"/>
          <p:cNvPicPr>
            <a:picLocks noChangeAspect="1" noChangeArrowheads="1"/>
          </p:cNvPicPr>
          <p:nvPr/>
        </p:nvPicPr>
        <p:blipFill>
          <a:blip r:embed="rId2" cstate="print">
            <a:lum contrast="20000"/>
          </a:blip>
          <a:srcRect/>
          <a:stretch>
            <a:fillRect/>
          </a:stretch>
        </p:blipFill>
        <p:spPr bwMode="auto">
          <a:xfrm>
            <a:off x="152400" y="838200"/>
            <a:ext cx="4345021" cy="3048000"/>
          </a:xfrm>
          <a:prstGeom prst="rect">
            <a:avLst/>
          </a:prstGeom>
          <a:noFill/>
          <a:ln w="9525">
            <a:noFill/>
            <a:miter lim="800000"/>
            <a:headEnd/>
            <a:tailEnd/>
          </a:ln>
        </p:spPr>
      </p:pic>
      <p:pic>
        <p:nvPicPr>
          <p:cNvPr id="16387" name="Picture 3"/>
          <p:cNvPicPr>
            <a:picLocks noChangeAspect="1" noChangeArrowheads="1"/>
          </p:cNvPicPr>
          <p:nvPr/>
        </p:nvPicPr>
        <p:blipFill>
          <a:blip r:embed="rId3" cstate="print">
            <a:lum contrast="30000"/>
          </a:blip>
          <a:srcRect/>
          <a:stretch>
            <a:fillRect/>
          </a:stretch>
        </p:blipFill>
        <p:spPr bwMode="auto">
          <a:xfrm>
            <a:off x="4581525" y="685800"/>
            <a:ext cx="4562475" cy="3733800"/>
          </a:xfrm>
          <a:prstGeom prst="rect">
            <a:avLst/>
          </a:prstGeom>
          <a:noFill/>
          <a:ln w="9525">
            <a:noFill/>
            <a:miter lim="800000"/>
            <a:headEnd/>
            <a:tailEnd/>
          </a:ln>
        </p:spPr>
      </p:pic>
      <p:sp>
        <p:nvSpPr>
          <p:cNvPr id="8" name="BlokTextu 7"/>
          <p:cNvSpPr txBox="1"/>
          <p:nvPr/>
        </p:nvSpPr>
        <p:spPr>
          <a:xfrm>
            <a:off x="457200" y="4429125"/>
            <a:ext cx="8382000" cy="1477328"/>
          </a:xfrm>
          <a:prstGeom prst="rect">
            <a:avLst/>
          </a:prstGeom>
          <a:noFill/>
        </p:spPr>
        <p:txBody>
          <a:bodyPr wrap="square" rtlCol="0">
            <a:spAutoFit/>
          </a:bodyPr>
          <a:lstStyle/>
          <a:p>
            <a:r>
              <a:rPr lang="sk-SK" dirty="0" smtClean="0"/>
              <a:t>V trojfázových napájacích sústavách sa jedná o najčastejšie používané zapojenie. Trojfázový mostíkový usmerňovač vytvára usmernené napätie zo šiestich sínusových priebehov z troch združených napájacích napätí s efektívnou </a:t>
            </a:r>
            <a:r>
              <a:rPr lang="sk-SK" dirty="0" smtClean="0"/>
              <a:t>hodnotou </a:t>
            </a:r>
            <a:r>
              <a:rPr lang="sk-SK" i="1" dirty="0" smtClean="0"/>
              <a:t>U</a:t>
            </a:r>
            <a:r>
              <a:rPr lang="sk-SK" dirty="0" smtClean="0"/>
              <a:t> a troch sínusových napätí posunutých oproti združeným napätiam o 180</a:t>
            </a:r>
            <a:r>
              <a:rPr lang="sk-SK" dirty="0" smtClean="0"/>
              <a:t>°. </a:t>
            </a:r>
            <a:endParaRPr lang="sk-SK"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Zástupný symbol obsahu 1"/>
          <p:cNvSpPr>
            <a:spLocks noGrp="1"/>
          </p:cNvSpPr>
          <p:nvPr>
            <p:ph idx="1"/>
          </p:nvPr>
        </p:nvSpPr>
        <p:spPr>
          <a:xfrm>
            <a:off x="0" y="609600"/>
            <a:ext cx="9144000" cy="2057400"/>
          </a:xfrm>
        </p:spPr>
        <p:txBody>
          <a:bodyPr>
            <a:normAutofit/>
          </a:bodyPr>
          <a:lstStyle/>
          <a:p>
            <a:r>
              <a:rPr lang="sk-SK" sz="1800" dirty="0" smtClean="0"/>
              <a:t>Na výstupe </a:t>
            </a:r>
            <a:r>
              <a:rPr lang="sk-SK" sz="1800" dirty="0" err="1" smtClean="0"/>
              <a:t>striedača</a:t>
            </a:r>
            <a:r>
              <a:rPr lang="sk-SK" sz="1800" dirty="0" smtClean="0"/>
              <a:t> je formovaná trojfázová sústava napätí s </a:t>
            </a:r>
            <a:r>
              <a:rPr lang="sk-SK" sz="1800" dirty="0" smtClean="0"/>
              <a:t>premenlivou frekvenciou </a:t>
            </a:r>
            <a:r>
              <a:rPr lang="sk-SK" sz="1800" dirty="0" smtClean="0"/>
              <a:t>a efektívnou hodnotou základnej harmonickej. Napätia </a:t>
            </a:r>
            <a:r>
              <a:rPr lang="sk-SK" sz="1800" i="1" dirty="0" smtClean="0"/>
              <a:t>U</a:t>
            </a:r>
            <a:r>
              <a:rPr lang="sk-SK" sz="1800" baseline="-25000" dirty="0" smtClean="0"/>
              <a:t>UV</a:t>
            </a:r>
            <a:r>
              <a:rPr lang="sk-SK" sz="1800" dirty="0" smtClean="0"/>
              <a:t>, </a:t>
            </a:r>
            <a:r>
              <a:rPr lang="sk-SK" sz="1800" i="1" dirty="0" smtClean="0"/>
              <a:t>U</a:t>
            </a:r>
            <a:r>
              <a:rPr lang="sk-SK" sz="1800" baseline="-25000" dirty="0" smtClean="0"/>
              <a:t>UW</a:t>
            </a:r>
            <a:r>
              <a:rPr lang="sk-SK" sz="1800" dirty="0" smtClean="0"/>
              <a:t> a </a:t>
            </a:r>
            <a:r>
              <a:rPr lang="sk-SK" sz="1800" i="1" dirty="0" smtClean="0"/>
              <a:t>U</a:t>
            </a:r>
            <a:r>
              <a:rPr lang="sk-SK" sz="1800" baseline="-25000" dirty="0" smtClean="0"/>
              <a:t>VW</a:t>
            </a:r>
            <a:r>
              <a:rPr lang="sk-SK" sz="1800" dirty="0" smtClean="0"/>
              <a:t> sú </a:t>
            </a:r>
            <a:r>
              <a:rPr lang="sk-SK" sz="1800" dirty="0" smtClean="0"/>
              <a:t>združené, napätia </a:t>
            </a:r>
            <a:r>
              <a:rPr lang="sk-SK" sz="1800" i="1" dirty="0" smtClean="0"/>
              <a:t>U</a:t>
            </a:r>
            <a:r>
              <a:rPr lang="sk-SK" sz="1800" baseline="-25000" dirty="0" smtClean="0"/>
              <a:t>U</a:t>
            </a:r>
            <a:r>
              <a:rPr lang="sk-SK" sz="1800" dirty="0" smtClean="0"/>
              <a:t>, </a:t>
            </a:r>
            <a:r>
              <a:rPr lang="sk-SK" sz="1800" i="1" dirty="0" smtClean="0"/>
              <a:t>U</a:t>
            </a:r>
            <a:r>
              <a:rPr lang="sk-SK" sz="1800" baseline="-25000" dirty="0" smtClean="0"/>
              <a:t>V</a:t>
            </a:r>
            <a:r>
              <a:rPr lang="sk-SK" sz="1800" dirty="0" smtClean="0"/>
              <a:t> </a:t>
            </a:r>
            <a:r>
              <a:rPr lang="sk-SK" sz="1800" dirty="0"/>
              <a:t>a </a:t>
            </a:r>
            <a:r>
              <a:rPr lang="sk-SK" sz="1800" i="1" dirty="0" smtClean="0"/>
              <a:t>U</a:t>
            </a:r>
            <a:r>
              <a:rPr lang="sk-SK" sz="1800" baseline="-25000" dirty="0" smtClean="0"/>
              <a:t>W</a:t>
            </a:r>
            <a:r>
              <a:rPr lang="sk-SK" sz="1800" dirty="0" smtClean="0"/>
              <a:t> sú </a:t>
            </a:r>
            <a:r>
              <a:rPr lang="sk-SK" sz="1800" dirty="0" smtClean="0"/>
              <a:t>fázové. Ak si odmyslíme jednu fázu, môžeme sa na združené napätia </a:t>
            </a:r>
            <a:r>
              <a:rPr lang="sk-SK" sz="1800" dirty="0" err="1" smtClean="0"/>
              <a:t>pozeraťako</a:t>
            </a:r>
            <a:r>
              <a:rPr lang="sk-SK" sz="1800" dirty="0" smtClean="0"/>
              <a:t> </a:t>
            </a:r>
            <a:r>
              <a:rPr lang="sk-SK" sz="1800" dirty="0" smtClean="0"/>
              <a:t>na napätie na výstupe jednofázového </a:t>
            </a:r>
            <a:r>
              <a:rPr lang="sk-SK" sz="1800" dirty="0" err="1" smtClean="0"/>
              <a:t>striedača</a:t>
            </a:r>
            <a:r>
              <a:rPr lang="sk-SK" sz="1800" dirty="0" smtClean="0"/>
              <a:t> a obvodové vlastnosti sú teda rovnaké. Na rozdiel od jednofázového </a:t>
            </a:r>
            <a:r>
              <a:rPr lang="sk-SK" sz="1800" dirty="0" err="1" smtClean="0"/>
              <a:t>striedača</a:t>
            </a:r>
            <a:r>
              <a:rPr lang="sk-SK" sz="1800" dirty="0" smtClean="0"/>
              <a:t> je však nutné pri vyšetrovaní pomerov v každej vetve </a:t>
            </a:r>
            <a:r>
              <a:rPr lang="sk-SK" sz="1800" dirty="0" err="1" smtClean="0"/>
              <a:t>striedača</a:t>
            </a:r>
            <a:r>
              <a:rPr lang="sk-SK" sz="1800" dirty="0" smtClean="0"/>
              <a:t> vziať do úvahy stav zvyšných dvoch </a:t>
            </a:r>
            <a:r>
              <a:rPr lang="sk-SK" sz="1800" dirty="0" smtClean="0"/>
              <a:t>vetiev.</a:t>
            </a:r>
            <a:endParaRPr lang="sk-SK" sz="1800" dirty="0"/>
          </a:p>
        </p:txBody>
      </p:sp>
      <p:sp>
        <p:nvSpPr>
          <p:cNvPr id="3" name="Nadpis 2"/>
          <p:cNvSpPr>
            <a:spLocks noGrp="1"/>
          </p:cNvSpPr>
          <p:nvPr>
            <p:ph type="title"/>
          </p:nvPr>
        </p:nvSpPr>
        <p:spPr>
          <a:xfrm>
            <a:off x="152400" y="0"/>
            <a:ext cx="3048000" cy="639762"/>
          </a:xfrm>
        </p:spPr>
        <p:txBody>
          <a:bodyPr>
            <a:normAutofit/>
          </a:bodyPr>
          <a:lstStyle/>
          <a:p>
            <a:r>
              <a:rPr lang="sk-SK" sz="2400" dirty="0" smtClean="0"/>
              <a:t>Trojfázový </a:t>
            </a:r>
            <a:r>
              <a:rPr lang="sk-SK" sz="2400" dirty="0" err="1" smtClean="0"/>
              <a:t>striedač</a:t>
            </a:r>
            <a:endParaRPr lang="sk-SK" sz="2400" dirty="0"/>
          </a:p>
        </p:txBody>
      </p:sp>
      <p:pic>
        <p:nvPicPr>
          <p:cNvPr id="63491" name="Picture 3"/>
          <p:cNvPicPr>
            <a:picLocks noChangeAspect="1" noChangeArrowheads="1"/>
          </p:cNvPicPr>
          <p:nvPr/>
        </p:nvPicPr>
        <p:blipFill>
          <a:blip r:embed="rId2" cstate="print">
            <a:lum contrast="30000"/>
          </a:blip>
          <a:srcRect/>
          <a:stretch>
            <a:fillRect/>
          </a:stretch>
        </p:blipFill>
        <p:spPr bwMode="auto">
          <a:xfrm>
            <a:off x="2286000" y="2663439"/>
            <a:ext cx="6248400" cy="3737361"/>
          </a:xfrm>
          <a:prstGeom prst="snip2Diag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idx="1"/>
          </p:nvPr>
        </p:nvSpPr>
        <p:spPr>
          <a:xfrm>
            <a:off x="457200" y="1066800"/>
            <a:ext cx="8229600" cy="5257799"/>
          </a:xfrm>
        </p:spPr>
        <p:txBody>
          <a:bodyPr numCol="2">
            <a:normAutofit/>
          </a:bodyPr>
          <a:lstStyle/>
          <a:p>
            <a:pPr>
              <a:buFont typeface="Wingdings" pitchFamily="2" charset="2"/>
              <a:buChar char="Ø"/>
            </a:pPr>
            <a:r>
              <a:rPr lang="sk-SK" sz="2400" b="1" dirty="0" smtClean="0"/>
              <a:t>Mostíkové zapojenie:</a:t>
            </a:r>
          </a:p>
          <a:p>
            <a:pPr>
              <a:buFont typeface="Wingdings" pitchFamily="2" charset="2"/>
              <a:buChar char="Ø"/>
            </a:pPr>
            <a:endParaRPr lang="sk-SK" sz="1800" b="1" dirty="0" smtClean="0"/>
          </a:p>
          <a:p>
            <a:pPr lvl="1">
              <a:buFont typeface="Wingdings" pitchFamily="2" charset="2"/>
              <a:buChar char="v"/>
            </a:pPr>
            <a:r>
              <a:rPr lang="sk-SK" sz="1700" dirty="0" smtClean="0"/>
              <a:t>Využíva obe polarity napájacieho napätia</a:t>
            </a:r>
          </a:p>
          <a:p>
            <a:pPr lvl="1">
              <a:buFont typeface="Wingdings" pitchFamily="2" charset="2"/>
              <a:buChar char="v"/>
            </a:pPr>
            <a:endParaRPr lang="sk-SK" sz="1700" dirty="0" smtClean="0"/>
          </a:p>
          <a:p>
            <a:pPr lvl="1">
              <a:buFont typeface="Wingdings" pitchFamily="2" charset="2"/>
              <a:buChar char="v"/>
            </a:pPr>
            <a:r>
              <a:rPr lang="sk-SK" sz="1700" dirty="0" smtClean="0"/>
              <a:t>Napájací transformátor môže mať ľubovoľné zapojenie sekundárneho vinutia </a:t>
            </a:r>
          </a:p>
          <a:p>
            <a:pPr lvl="1">
              <a:buFont typeface="Wingdings" pitchFamily="2" charset="2"/>
              <a:buChar char="v"/>
            </a:pPr>
            <a:endParaRPr lang="sk-SK" sz="1700" dirty="0" smtClean="0"/>
          </a:p>
          <a:p>
            <a:pPr lvl="1">
              <a:buFont typeface="Wingdings" pitchFamily="2" charset="2"/>
              <a:buChar char="v"/>
            </a:pPr>
            <a:r>
              <a:rPr lang="sk-SK" sz="1700" dirty="0" smtClean="0"/>
              <a:t>Nie je potrebne vyvádzať stred vinutia </a:t>
            </a:r>
          </a:p>
          <a:p>
            <a:pPr lvl="1">
              <a:buFont typeface="Wingdings" pitchFamily="2" charset="2"/>
              <a:buChar char="v"/>
            </a:pPr>
            <a:endParaRPr lang="sk-SK" sz="1700" dirty="0" smtClean="0"/>
          </a:p>
          <a:p>
            <a:pPr lvl="1">
              <a:buFont typeface="Wingdings" pitchFamily="2" charset="2"/>
              <a:buChar char="v"/>
            </a:pPr>
            <a:r>
              <a:rPr lang="sk-SK" sz="1700" dirty="0" smtClean="0"/>
              <a:t>Pre funkciu mostíkového usmerňovača nie je    transformátor nevyhnutný </a:t>
            </a:r>
          </a:p>
          <a:p>
            <a:pPr lvl="1">
              <a:buFont typeface="Wingdings" pitchFamily="2" charset="2"/>
              <a:buChar char="v"/>
            </a:pPr>
            <a:endParaRPr lang="sk-SK" sz="1700" dirty="0" smtClean="0"/>
          </a:p>
          <a:p>
            <a:pPr lvl="1">
              <a:buFont typeface="Wingdings" pitchFamily="2" charset="2"/>
              <a:buChar char="v"/>
            </a:pPr>
            <a:r>
              <a:rPr lang="sk-SK" sz="1700" dirty="0" smtClean="0"/>
              <a:t>Väčší počet  súčiastok</a:t>
            </a:r>
            <a:endParaRPr lang="sk-SK" sz="1800" b="1" dirty="0" smtClean="0"/>
          </a:p>
          <a:p>
            <a:pPr>
              <a:buFont typeface="Wingdings" pitchFamily="2" charset="2"/>
              <a:buChar char="Ø"/>
            </a:pPr>
            <a:r>
              <a:rPr lang="sk-SK" sz="2400" b="1" dirty="0" smtClean="0"/>
              <a:t>Uzlové zapojenie:</a:t>
            </a:r>
          </a:p>
          <a:p>
            <a:pPr>
              <a:buFont typeface="Wingdings" pitchFamily="2" charset="2"/>
              <a:buChar char="Ø"/>
            </a:pPr>
            <a:endParaRPr lang="sk-SK" sz="1800" b="1" dirty="0" smtClean="0"/>
          </a:p>
          <a:p>
            <a:pPr lvl="1">
              <a:buFont typeface="Wingdings" pitchFamily="2" charset="2"/>
              <a:buChar char="v"/>
            </a:pPr>
            <a:r>
              <a:rPr lang="sk-SK" sz="1700" dirty="0" smtClean="0"/>
              <a:t>Využíva jednu polaritu napätia </a:t>
            </a:r>
          </a:p>
          <a:p>
            <a:pPr lvl="1">
              <a:buFont typeface="Wingdings" pitchFamily="2" charset="2"/>
              <a:buChar char="v"/>
            </a:pPr>
            <a:endParaRPr lang="sk-SK" sz="1700" dirty="0" smtClean="0"/>
          </a:p>
          <a:p>
            <a:pPr lvl="1">
              <a:buFont typeface="Wingdings" pitchFamily="2" charset="2"/>
              <a:buChar char="v"/>
            </a:pPr>
            <a:r>
              <a:rPr lang="sk-SK" sz="1700" dirty="0" smtClean="0"/>
              <a:t>Napájací transformátor nemôže mať ľubovoľné zapojenie sekundárneho vinutia </a:t>
            </a:r>
          </a:p>
          <a:p>
            <a:pPr lvl="1">
              <a:buFont typeface="Wingdings" pitchFamily="2" charset="2"/>
              <a:buChar char="v"/>
            </a:pPr>
            <a:endParaRPr lang="sk-SK" sz="1700" dirty="0" smtClean="0"/>
          </a:p>
          <a:p>
            <a:pPr lvl="1">
              <a:buFont typeface="Wingdings" pitchFamily="2" charset="2"/>
              <a:buChar char="v"/>
            </a:pPr>
            <a:r>
              <a:rPr lang="sk-SK" sz="1700" dirty="0" smtClean="0"/>
              <a:t>Je potrebné vyvádzať stred vinutia</a:t>
            </a:r>
          </a:p>
          <a:p>
            <a:pPr lvl="1">
              <a:buFont typeface="Wingdings" pitchFamily="2" charset="2"/>
              <a:buChar char="v"/>
            </a:pPr>
            <a:endParaRPr lang="sk-SK" sz="1700" dirty="0" smtClean="0"/>
          </a:p>
          <a:p>
            <a:pPr lvl="1">
              <a:buFont typeface="Wingdings" pitchFamily="2" charset="2"/>
              <a:buChar char="v"/>
            </a:pPr>
            <a:r>
              <a:rPr lang="sk-SK" sz="1700" dirty="0" smtClean="0"/>
              <a:t>Je potrebný transformátor</a:t>
            </a:r>
          </a:p>
          <a:p>
            <a:pPr lvl="1">
              <a:buFont typeface="Wingdings" pitchFamily="2" charset="2"/>
              <a:buChar char="v"/>
            </a:pPr>
            <a:endParaRPr lang="sk-SK" sz="1700" dirty="0" smtClean="0"/>
          </a:p>
          <a:p>
            <a:pPr lvl="1">
              <a:buFont typeface="Wingdings" pitchFamily="2" charset="2"/>
              <a:buChar char="v"/>
            </a:pPr>
            <a:r>
              <a:rPr lang="sk-SK" sz="1700" dirty="0" smtClean="0"/>
              <a:t>Menší počet súčiastok </a:t>
            </a:r>
          </a:p>
          <a:p>
            <a:pPr lvl="1">
              <a:buFont typeface="Wingdings" pitchFamily="2" charset="2"/>
              <a:buChar char="v"/>
            </a:pPr>
            <a:endParaRPr lang="sk-SK" sz="1800" dirty="0"/>
          </a:p>
        </p:txBody>
      </p:sp>
      <p:sp>
        <p:nvSpPr>
          <p:cNvPr id="3" name="Nadpis 2"/>
          <p:cNvSpPr>
            <a:spLocks noGrp="1"/>
          </p:cNvSpPr>
          <p:nvPr>
            <p:ph type="title"/>
          </p:nvPr>
        </p:nvSpPr>
        <p:spPr>
          <a:xfrm>
            <a:off x="457200" y="228600"/>
            <a:ext cx="8229600" cy="715962"/>
          </a:xfrm>
        </p:spPr>
        <p:txBody>
          <a:bodyPr>
            <a:normAutofit fontScale="90000"/>
          </a:bodyPr>
          <a:lstStyle/>
          <a:p>
            <a:r>
              <a:rPr lang="sk-SK" dirty="0" smtClean="0"/>
              <a:t>Porovnanie zapojení </a:t>
            </a:r>
            <a:r>
              <a:rPr lang="sk-SK" dirty="0" err="1" smtClean="0"/>
              <a:t>usmernovačov</a:t>
            </a:r>
            <a:endParaRPr lang="sk-SK"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a:xfrm>
            <a:off x="1447800" y="2667000"/>
            <a:ext cx="6172200" cy="1143000"/>
          </a:xfrm>
        </p:spPr>
        <p:txBody>
          <a:bodyPr/>
          <a:lstStyle/>
          <a:p>
            <a:r>
              <a:rPr lang="sk-SK" dirty="0" smtClean="0"/>
              <a:t>Ďakujem za pozornosť</a:t>
            </a:r>
            <a:endParaRPr lang="sk-SK"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Hala">
  <a:themeElements>
    <a:clrScheme name="Hala">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Hala">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Hala">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Motív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771</TotalTime>
  <Words>1116</Words>
  <Application>Microsoft Office PowerPoint</Application>
  <PresentationFormat>Prezentácia na obrazovke (4:3)</PresentationFormat>
  <Paragraphs>185</Paragraphs>
  <Slides>30</Slides>
  <Notes>0</Notes>
  <HiddenSlides>0</HiddenSlides>
  <MMClips>0</MMClips>
  <ScaleCrop>false</ScaleCrop>
  <HeadingPairs>
    <vt:vector size="8" baseType="variant">
      <vt:variant>
        <vt:lpstr>Použité písma</vt:lpstr>
      </vt:variant>
      <vt:variant>
        <vt:i4>8</vt:i4>
      </vt:variant>
      <vt:variant>
        <vt:lpstr>Motív</vt:lpstr>
      </vt:variant>
      <vt:variant>
        <vt:i4>1</vt:i4>
      </vt:variant>
      <vt:variant>
        <vt:lpstr>Vložené servery OLE</vt:lpstr>
      </vt:variant>
      <vt:variant>
        <vt:i4>2</vt:i4>
      </vt:variant>
      <vt:variant>
        <vt:lpstr>Nadpisy snímok</vt:lpstr>
      </vt:variant>
      <vt:variant>
        <vt:i4>30</vt:i4>
      </vt:variant>
    </vt:vector>
  </HeadingPairs>
  <TitlesOfParts>
    <vt:vector size="41" baseType="lpstr">
      <vt:lpstr>Arial</vt:lpstr>
      <vt:lpstr>Calibri</vt:lpstr>
      <vt:lpstr>Lucida Sans Unicode</vt:lpstr>
      <vt:lpstr>Symbol</vt:lpstr>
      <vt:lpstr>Verdana</vt:lpstr>
      <vt:lpstr>Wingdings</vt:lpstr>
      <vt:lpstr>Wingdings 2</vt:lpstr>
      <vt:lpstr>Wingdings 3</vt:lpstr>
      <vt:lpstr>Hala</vt:lpstr>
      <vt:lpstr>MathType 6.0 Equation</vt:lpstr>
      <vt:lpstr>Rovnica</vt:lpstr>
      <vt:lpstr>Modelovanie v elektroenergetike</vt:lpstr>
      <vt:lpstr>Prezentácia programu PowerPoint</vt:lpstr>
      <vt:lpstr>FILTRE VYŠŠÍCH HARMONICKÝCH POUŽITÝCH V ELEKTRICKOM ROZVODE</vt:lpstr>
      <vt:lpstr>PÁSMOVÁ ZÁDRŽ</vt:lpstr>
      <vt:lpstr>Prezentácia programu PowerPoint</vt:lpstr>
      <vt:lpstr>Menič</vt:lpstr>
      <vt:lpstr>Základné funkcie meniča</vt:lpstr>
      <vt:lpstr>Riadené a neriadené meniče</vt:lpstr>
      <vt:lpstr>TROJFÁZOVÉ VÝKONOVÉ MENIČE V ATPDraw</vt:lpstr>
      <vt:lpstr>Schéma trojfázového neriadeného usmerňovača s filtráciou vyšších harmonických sieťového prúdu </vt:lpstr>
      <vt:lpstr>Schéma trojfázového neriadeného usmerňovača s filtráciou vyšších harmonických sieťového prúdu </vt:lpstr>
      <vt:lpstr>Prezentácia programu PowerPoint</vt:lpstr>
      <vt:lpstr>Prezentácia programu PowerPoint</vt:lpstr>
      <vt:lpstr>Prezentácia programu PowerPoint</vt:lpstr>
      <vt:lpstr>JEDNOSMERNÉ VEDENIE</vt:lpstr>
      <vt:lpstr>Prezentácia programu PowerPoint</vt:lpstr>
      <vt:lpstr>Gama článok</vt:lpstr>
      <vt:lpstr>Prezentácia programu PowerPoint</vt:lpstr>
      <vt:lpstr>Prezentácia programu PowerPoint</vt:lpstr>
      <vt:lpstr>Prezentácia programu PowerPoint</vt:lpstr>
      <vt:lpstr>Trojfázový striedavý menič napätia</vt:lpstr>
      <vt:lpstr>Trojfázový striedavý menič napätia</vt:lpstr>
      <vt:lpstr>Vlastnosti striedavých meničov napätia</vt:lpstr>
      <vt:lpstr>Usmerňovače</vt:lpstr>
      <vt:lpstr>Rozdelenie usmerňovačov</vt:lpstr>
      <vt:lpstr>Trojfázový uzlový usmerňovač</vt:lpstr>
      <vt:lpstr>Trojfázový mostíkový usmerňovač</vt:lpstr>
      <vt:lpstr>Trojfázový striedač</vt:lpstr>
      <vt:lpstr>Porovnanie zapojení usmernovačov</vt:lpstr>
      <vt:lpstr>Ďakujem za pozornosť</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Modelovanie v elektroenergetike</dc:title>
  <dc:creator/>
  <cp:lastModifiedBy>DM</cp:lastModifiedBy>
  <cp:revision>112</cp:revision>
  <dcterms:created xsi:type="dcterms:W3CDTF">2017-12-08T15:02:25Z</dcterms:created>
  <dcterms:modified xsi:type="dcterms:W3CDTF">2017-12-16T12:12:01Z</dcterms:modified>
</cp:coreProperties>
</file>