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43"/>
  </p:notes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9" r:id="rId9"/>
    <p:sldId id="270" r:id="rId10"/>
    <p:sldId id="265" r:id="rId11"/>
    <p:sldId id="266" r:id="rId12"/>
    <p:sldId id="268" r:id="rId13"/>
    <p:sldId id="267" r:id="rId14"/>
    <p:sldId id="271" r:id="rId15"/>
    <p:sldId id="272" r:id="rId16"/>
    <p:sldId id="273" r:id="rId17"/>
    <p:sldId id="286" r:id="rId18"/>
    <p:sldId id="288" r:id="rId19"/>
    <p:sldId id="289" r:id="rId20"/>
    <p:sldId id="274" r:id="rId21"/>
    <p:sldId id="275" r:id="rId22"/>
    <p:sldId id="276" r:id="rId23"/>
    <p:sldId id="287" r:id="rId24"/>
    <p:sldId id="277" r:id="rId25"/>
    <p:sldId id="290" r:id="rId26"/>
    <p:sldId id="278" r:id="rId27"/>
    <p:sldId id="279" r:id="rId28"/>
    <p:sldId id="281" r:id="rId29"/>
    <p:sldId id="291" r:id="rId30"/>
    <p:sldId id="292" r:id="rId31"/>
    <p:sldId id="293" r:id="rId32"/>
    <p:sldId id="282" r:id="rId33"/>
    <p:sldId id="283" r:id="rId34"/>
    <p:sldId id="284" r:id="rId35"/>
    <p:sldId id="285" r:id="rId36"/>
    <p:sldId id="294" r:id="rId37"/>
    <p:sldId id="295" r:id="rId38"/>
    <p:sldId id="296" r:id="rId39"/>
    <p:sldId id="297" r:id="rId40"/>
    <p:sldId id="298" r:id="rId41"/>
    <p:sldId id="299" r:id="rId4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58" autoAdjust="0"/>
    <p:restoredTop sz="94660"/>
  </p:normalViewPr>
  <p:slideViewPr>
    <p:cSldViewPr>
      <p:cViewPr varScale="1">
        <p:scale>
          <a:sx n="101" d="100"/>
          <a:sy n="101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EBEDF-0CC2-4C37-8033-619C4B08305A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AB73C-C240-42A3-A7C6-787D3929327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102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AB73C-C240-42A3-A7C6-787D3929327E}" type="slidenum">
              <a:rPr lang="sk-SK" smtClean="0"/>
              <a:pPr/>
              <a:t>37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962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7" name="Obdĺž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2" name="Zástupný symbol päty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12" name="Zástupný symbol čísla snímky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  <p:sp>
        <p:nvSpPr>
          <p:cNvPr id="16" name="Zástupný symbol tex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5" name="Zástupný symbol tex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8" name="Obdĺž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Obdĺž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CAEF789-EE40-4457-B704-81F3F6833A61}" type="datetimeFigureOut">
              <a:rPr lang="sk-SK" smtClean="0"/>
              <a:pPr/>
              <a:t>16. 12. 2017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9526B30-F100-4E60-8D8B-8415D4637DA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Prevádzka siete pri vypínaní kapacitných prúdov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5182" y="2132856"/>
            <a:ext cx="6400800" cy="550912"/>
          </a:xfrm>
        </p:spPr>
        <p:txBody>
          <a:bodyPr>
            <a:normAutofit/>
          </a:bodyPr>
          <a:lstStyle/>
          <a:p>
            <a:pPr algn="ctr"/>
            <a:r>
              <a:rPr lang="sk-SK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Modelovanie v </a:t>
            </a:r>
            <a:r>
              <a:rPr lang="sk-SK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elektroenergetike</a:t>
            </a:r>
            <a:endParaRPr lang="sk-SK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6372200" y="5157192"/>
            <a:ext cx="1403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Peter Žvanda</a:t>
            </a:r>
          </a:p>
          <a:p>
            <a:pPr algn="r"/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1.Ing</a:t>
            </a:r>
          </a:p>
          <a:p>
            <a:pPr algn="r"/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2017/2018</a:t>
            </a:r>
          </a:p>
        </p:txBody>
      </p:sp>
    </p:spTree>
    <p:extLst>
      <p:ext uri="{BB962C8B-B14F-4D97-AF65-F5344CB8AC3E}">
        <p14:creationId xmlns:p14="http://schemas.microsoft.com/office/powerpoint/2010/main" val="403537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Kapacitný prúd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28369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Kapacitné prúdy prechádzajú kapacitami (kondenzátormi) v obvode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Vplyvom celkovej prevádzkovej kapacity odoberá vedenie, po pripojení na zdroj striedavého napätia, nabíjací kapacitný prúd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Nabíjací prúd, pre jednofázové vedenie alebo jednu fázu trojfázového vedenia, je možné vypočítať ako:</a:t>
            </a:r>
          </a:p>
          <a:p>
            <a:pPr marL="0" indent="0" algn="just">
              <a:buNone/>
            </a:pP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/>
              <p:cNvSpPr txBox="1"/>
              <p:nvPr/>
            </p:nvSpPr>
            <p:spPr>
              <a:xfrm>
                <a:off x="1763688" y="4653136"/>
                <a:ext cx="6281015" cy="846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4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sz="2400" b="0" i="0" smtClean="0">
                              <a:latin typeface="Cambria Math"/>
                            </a:rPr>
                            <m:t>C</m:t>
                          </m:r>
                        </m:sub>
                      </m:sSub>
                      <m:r>
                        <a:rPr lang="sk-SK" sz="2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2400" b="0" i="1" smtClean="0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sk-SK" sz="2400" b="0" i="0" smtClean="0">
                                  <a:latin typeface="Cambria Math"/>
                                </a:rPr>
                                <m:t>f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sk-S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sz="2400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sk-SK" sz="2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sk-SK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sk-SK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4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sz="2400" b="0" i="0" smtClean="0">
                              <a:latin typeface="Cambria Math"/>
                            </a:rPr>
                            <m:t>f</m:t>
                          </m:r>
                        </m:sub>
                      </m:sSub>
                      <m:r>
                        <a:rPr lang="sk-SK" sz="2400" b="0" i="0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l-GR" sz="24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l-GR" sz="2400" b="0" i="0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k-SK" sz="2400" b="0" i="1" smtClean="0">
                          <a:latin typeface="Cambria Math"/>
                          <a:ea typeface="Cambria Math"/>
                        </a:rPr>
                        <m:t>𝐶</m:t>
                      </m:r>
                      <m:r>
                        <a:rPr lang="sk-SK" sz="2400" b="0" i="0" smtClean="0"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sk-SK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sk-SK" sz="2400">
                              <a:latin typeface="Cambria Math"/>
                              <a:ea typeface="Cambria Math"/>
                            </a:rPr>
                            <m:t>A</m:t>
                          </m:r>
                          <m:r>
                            <a:rPr lang="sk-SK" sz="2400">
                              <a:latin typeface="Cambria Math"/>
                              <a:ea typeface="Cambria Math"/>
                            </a:rPr>
                            <m:t>∙</m:t>
                          </m:r>
                          <m:sSup>
                            <m:sSupPr>
                              <m:ctrlPr>
                                <a:rPr lang="sk-SK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sk-SK" sz="2400">
                                  <a:latin typeface="Cambria Math"/>
                                  <a:ea typeface="Cambria Math"/>
                                </a:rPr>
                                <m:t>km</m:t>
                              </m:r>
                            </m:e>
                            <m:sup>
                              <m:r>
                                <a:rPr lang="sk-SK" sz="240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>
                              <a:latin typeface="Cambria Math"/>
                              <a:ea typeface="Cambria Math"/>
                            </a:rPr>
                            <m:t>;</m:t>
                          </m:r>
                          <m:r>
                            <m:rPr>
                              <m:sty m:val="p"/>
                            </m:rPr>
                            <a:rPr lang="sk-SK" sz="2400">
                              <a:latin typeface="Cambria Math"/>
                              <a:ea typeface="Cambria Math"/>
                            </a:rPr>
                            <m:t>V</m:t>
                          </m:r>
                          <m:r>
                            <a:rPr lang="sk-SK" sz="2400">
                              <a:latin typeface="Cambria Math"/>
                              <a:ea typeface="Cambria Math"/>
                            </a:rPr>
                            <m:t>, </m:t>
                          </m:r>
                          <m:sSup>
                            <m:sSupPr>
                              <m:ctrlPr>
                                <a:rPr lang="sk-SK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sk-SK" sz="240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</m:e>
                            <m:sup>
                              <m:r>
                                <a:rPr lang="sk-SK" sz="240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  <m:r>
                            <a:rPr lang="sk-SK" sz="2400">
                              <a:latin typeface="Cambria Math"/>
                              <a:ea typeface="Cambria Math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sk-SK" sz="2400">
                              <a:latin typeface="Cambria Math"/>
                              <a:ea typeface="Cambria Math"/>
                            </a:rPr>
                            <m:t>F</m:t>
                          </m:r>
                          <m:r>
                            <a:rPr lang="sk-SK" sz="2400">
                              <a:latin typeface="Cambria Math"/>
                              <a:ea typeface="Cambria Math"/>
                            </a:rPr>
                            <m:t>∙</m:t>
                          </m:r>
                          <m:sSup>
                            <m:sSupPr>
                              <m:ctrlPr>
                                <a:rPr lang="sk-SK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sk-SK" sz="2400">
                                  <a:latin typeface="Cambria Math"/>
                                  <a:ea typeface="Cambria Math"/>
                                </a:rPr>
                                <m:t>km</m:t>
                              </m:r>
                            </m:e>
                            <m:sup>
                              <m:r>
                                <a:rPr lang="sk-SK" sz="240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sk-SK" sz="2400" dirty="0" smtClean="0"/>
              </a:p>
            </p:txBody>
          </p:sp>
        </mc:Choice>
        <mc:Fallback xmlns=""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653136"/>
                <a:ext cx="6281015" cy="84619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/>
              <p:cNvSpPr txBox="1"/>
              <p:nvPr/>
            </p:nvSpPr>
            <p:spPr>
              <a:xfrm>
                <a:off x="827584" y="5631631"/>
                <a:ext cx="22890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k-SK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k</a:t>
                </a:r>
                <a:r>
                  <a:rPr lang="sk-SK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de</a:t>
                </a:r>
                <a14:m>
                  <m:oMath xmlns:m="http://schemas.openxmlformats.org/officeDocument/2006/math">
                    <m:r>
                      <a:rPr lang="sk-SK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sk-SK" sz="2400" i="1" smtClean="0">
                        <a:latin typeface="Cambria Math"/>
                        <a:ea typeface="Cambria Math"/>
                      </a:rPr>
                      <m:t>𝜔</m:t>
                    </m:r>
                    <m:r>
                      <a:rPr lang="sk-SK" sz="2400" b="0" i="0" smtClean="0">
                        <a:latin typeface="Cambria Math"/>
                        <a:ea typeface="Cambria Math"/>
                      </a:rPr>
                      <m:t>=2∙</m:t>
                    </m:r>
                    <m:r>
                      <m:rPr>
                        <m:sty m:val="p"/>
                      </m:rPr>
                      <a:rPr lang="sk-SK" sz="2400" b="0" i="0" smtClean="0">
                        <a:latin typeface="Cambria Math"/>
                        <a:ea typeface="Cambria Math"/>
                      </a:rPr>
                      <m:t>π</m:t>
                    </m:r>
                    <m:r>
                      <a:rPr lang="sk-SK" sz="2400" b="0" i="0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k-SK" sz="2400" b="0" i="1" smtClean="0">
                        <a:latin typeface="Cambria Math"/>
                        <a:ea typeface="Cambria Math"/>
                      </a:rPr>
                      <m:t>𝑓</m:t>
                    </m:r>
                  </m:oMath>
                </a14:m>
                <a:endParaRPr lang="sk-SK" sz="2400" i="1" dirty="0"/>
              </a:p>
            </p:txBody>
          </p:sp>
        </mc:Choice>
        <mc:Fallback xmlns="">
          <p:sp>
            <p:nvSpPr>
              <p:cNvPr id="5" name="BlokText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631631"/>
                <a:ext cx="2289025" cy="4616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4267" t="-10526" r="-800" b="-2894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74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Kapacitný prúd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Prúd predbieha napätie, ktoré ho vyvolalo o 90° (v ideálnom kondenzátore)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Má jalový charakter</a:t>
            </a:r>
          </a:p>
          <a:p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Skupina 6"/>
          <p:cNvGrpSpPr/>
          <p:nvPr/>
        </p:nvGrpSpPr>
        <p:grpSpPr>
          <a:xfrm>
            <a:off x="1259632" y="3068960"/>
            <a:ext cx="6831617" cy="3245006"/>
            <a:chOff x="1259632" y="3068960"/>
            <a:chExt cx="6831617" cy="3245006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2710" y="3068960"/>
              <a:ext cx="6120680" cy="3060340"/>
            </a:xfrm>
            <a:prstGeom prst="rect">
              <a:avLst/>
            </a:prstGeom>
          </p:spPr>
        </p:pic>
        <p:sp>
          <p:nvSpPr>
            <p:cNvPr id="5" name="BlokTextu 4"/>
            <p:cNvSpPr txBox="1"/>
            <p:nvPr/>
          </p:nvSpPr>
          <p:spPr>
            <a:xfrm>
              <a:off x="1259632" y="5944634"/>
              <a:ext cx="4177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 Časové priebehy obvodových veličín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BlokTextu 5"/>
            <p:cNvSpPr txBox="1"/>
            <p:nvPr/>
          </p:nvSpPr>
          <p:spPr>
            <a:xfrm>
              <a:off x="5652120" y="5373216"/>
              <a:ext cx="2439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 Fázorový diagram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81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Kapacitný prúd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Prechádza vodičmi každej fázy vplyvom kapacít vodičov proti zemi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Vznikajú zemné kapacity alebo zemne nabíjacie prúdy 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k-SK" sz="2800" i="1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k-SK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k-SK" sz="2800" i="1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k-SK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k-SK" sz="2800" i="1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k-SK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Súčet kapacitných prúdov vo fázach sa rovná 0</a:t>
            </a:r>
          </a:p>
          <a:p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3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Kapacitný prúd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poruche (zemnom spojení) prechádza kapacitný prúd do uzla transformátora a ďalej nepostihnutými fázami znovu k zemnému spojeniu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Tento typ prúdu sa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veľmi ťažko vypína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poruche spôsobuje opaľovanie až pretavenie vodičov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16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Kapacitný prúd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tým väčší, čím je dlhšie vedenie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kompenzáciu zemných kapacitných prúdov používame kompenzačné (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zhášacie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 zaradenia (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Petersenová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tlmivka,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Bauchov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transformátor)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7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Kapacitné prúdy</a:t>
            </a:r>
            <a:endParaRPr lang="sk-SK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8229" y="1897288"/>
            <a:ext cx="401955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lokTextu 4"/>
          <p:cNvSpPr txBox="1"/>
          <p:nvPr/>
        </p:nvSpPr>
        <p:spPr>
          <a:xfrm>
            <a:off x="2591780" y="4903272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Obr. 4 Kompenzačné tlmivky v terciálnom vinutí (10,5 kV) transformátora 400/110 kV v ES Lemešany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Skupina 2"/>
          <p:cNvGrpSpPr/>
          <p:nvPr/>
        </p:nvGrpSpPr>
        <p:grpSpPr>
          <a:xfrm>
            <a:off x="227991" y="2272207"/>
            <a:ext cx="2058828" cy="3376267"/>
            <a:chOff x="227991" y="2272207"/>
            <a:chExt cx="2058828" cy="3376267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7991" y="2272207"/>
              <a:ext cx="2001439" cy="2378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BlokTextu 8"/>
            <p:cNvSpPr txBox="1"/>
            <p:nvPr/>
          </p:nvSpPr>
          <p:spPr>
            <a:xfrm>
              <a:off x="395536" y="4725144"/>
              <a:ext cx="18912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3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Petersenová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tlmivka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Skupina 3"/>
          <p:cNvGrpSpPr/>
          <p:nvPr/>
        </p:nvGrpSpPr>
        <p:grpSpPr>
          <a:xfrm>
            <a:off x="6857018" y="2286503"/>
            <a:ext cx="1963454" cy="3078434"/>
            <a:chOff x="6857018" y="2286503"/>
            <a:chExt cx="1963454" cy="3078434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857018" y="2286503"/>
              <a:ext cx="1963454" cy="2364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BlokTextu 10"/>
            <p:cNvSpPr txBox="1"/>
            <p:nvPr/>
          </p:nvSpPr>
          <p:spPr>
            <a:xfrm>
              <a:off x="7001197" y="4718606"/>
              <a:ext cx="18192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5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Bauchov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transformátor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10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Vypínanie kapacitných jednotiek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Kapacitné jednotky boli zavedené do elektroenergetického systému z hľadiska zlepšenia stability systému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Ich prepínanie sa vykonáva často podľa zmien zaťaženia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Neutrál napájacieho obvodu je uzemnený cez rezistor s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vysokoohmickou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hodnotou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Existuje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mnoho kapacitných jednotiek na kompenzovanie veľkých elektrických výkonov (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 Japonsku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zapojené cez sériový reaktor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 (viď Obr. 6)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9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Vypínanie kapacitných jednotiek</a:t>
            </a:r>
          </a:p>
        </p:txBody>
      </p:sp>
      <p:grpSp>
        <p:nvGrpSpPr>
          <p:cNvPr id="54" name="Skupina 53"/>
          <p:cNvGrpSpPr/>
          <p:nvPr/>
        </p:nvGrpSpPr>
        <p:grpSpPr>
          <a:xfrm>
            <a:off x="1547664" y="1772816"/>
            <a:ext cx="6366014" cy="4460844"/>
            <a:chOff x="1547664" y="1772816"/>
            <a:chExt cx="6366014" cy="4460844"/>
          </a:xfrm>
        </p:grpSpPr>
        <p:pic>
          <p:nvPicPr>
            <p:cNvPr id="52" name="Obrázok 5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1772816"/>
              <a:ext cx="6366014" cy="4122001"/>
            </a:xfrm>
            <a:prstGeom prst="rect">
              <a:avLst/>
            </a:prstGeom>
          </p:spPr>
        </p:pic>
        <p:sp>
          <p:nvSpPr>
            <p:cNvPr id="53" name="BlokTextu 52"/>
            <p:cNvSpPr txBox="1"/>
            <p:nvPr/>
          </p:nvSpPr>
          <p:spPr>
            <a:xfrm>
              <a:off x="2052438" y="5864328"/>
              <a:ext cx="54093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6 Schéma zapojenia trojfázovej kapacitnej jednotky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9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Vypínanie kapacitných jednotiek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Kondenzátory majú v niektorých prípadoch zapojený do série reaktor</a:t>
            </a:r>
          </a:p>
          <a:p>
            <a:pPr marL="320040" lvl="1" indent="-32004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Výskyt sériového reaktora v zahraničí je neobvyklý (ekonomické dôvody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Hlavný účel reaktora</a:t>
            </a:r>
          </a:p>
          <a:p>
            <a:pPr lvl="1" algn="just"/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Potlačenie rázu prúdu pri zapínaní prúdu</a:t>
            </a:r>
          </a:p>
          <a:p>
            <a:pPr lvl="1" algn="just"/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Potlačenie vyšších harmonických prúdov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09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Vypínanie kapacitných jednotiek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-32004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Hodnota reaktancie je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6 %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menovitej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reaktancie, a preto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kapacita je počítaná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 ďalších 6 %</a:t>
            </a:r>
          </a:p>
          <a:p>
            <a:pPr marL="320040" lvl="1" indent="-32004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Zvýšenie napätia kapacity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6 %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 kvôli inverznej (opačnej) polarite napätia na sériovo pripojenom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reaktore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prerušení prúdu ostane na kondenzátore rovnaké, väčšie napätie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Napätie na kondenzátore pri oscilácii je 2-krát väčšie, a to znamená že bude väčšie o 12 %</a:t>
            </a:r>
          </a:p>
        </p:txBody>
      </p:sp>
    </p:spTree>
    <p:extLst>
      <p:ext uri="{BB962C8B-B14F-4D97-AF65-F5344CB8AC3E}">
        <p14:creationId xmlns:p14="http://schemas.microsoft.com/office/powerpoint/2010/main" val="371401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Vypínanie kapacitných jednotiek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Hodnota zotaveného napätia na vypínači je 2,7-násobok,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zatiaľčo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bez pripojeného reaktora je 2,5-násobok väčšia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Celkové náklady na kondenzátorovú jednotku sú vysoké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Pri vypínaní kapacitných jednotiek, ktoré majú veľkú energiu, vzniká veľké nebezpečenstvo opakovaného prierezu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Vypínanie týchto kapacitných jednotiek sa realizuje denne a v niektorých prípadoch aj niekoľkokrát denne 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Vypínanie kapacitných jednotiek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964704"/>
          </a:xfrm>
        </p:spPr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Schéma trojfázovej kondenzátorovej jednotky:</a:t>
            </a:r>
          </a:p>
          <a:p>
            <a:pPr algn="just"/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467544" y="5733567"/>
            <a:ext cx="8229600" cy="811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0040" lvl="0" indent="-320040" algn="just">
              <a:spcBef>
                <a:spcPts val="700"/>
              </a:spcBef>
              <a:buClr>
                <a:srgbClr val="DD8047"/>
              </a:buClr>
              <a:buSzPct val="60000"/>
              <a:buFont typeface="Wingdings"/>
              <a:buChar char=""/>
            </a:pPr>
            <a:r>
              <a:rPr lang="sk-SK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Zapojenie je realizované cez sériový reaktor (</a:t>
            </a:r>
            <a:r>
              <a:rPr lang="sk-SK" sz="28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 Japonsku</a:t>
            </a:r>
            <a:r>
              <a:rPr lang="sk-SK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12" name="Skupina 11"/>
          <p:cNvGrpSpPr/>
          <p:nvPr/>
        </p:nvGrpSpPr>
        <p:grpSpPr>
          <a:xfrm>
            <a:off x="1369745" y="2492896"/>
            <a:ext cx="6404510" cy="3240672"/>
            <a:chOff x="1604273" y="2430827"/>
            <a:chExt cx="6404510" cy="3240672"/>
          </a:xfrm>
        </p:grpSpPr>
        <p:sp>
          <p:nvSpPr>
            <p:cNvPr id="6" name="BlokTextu 5"/>
            <p:cNvSpPr txBox="1"/>
            <p:nvPr/>
          </p:nvSpPr>
          <p:spPr>
            <a:xfrm>
              <a:off x="1604273" y="5302167"/>
              <a:ext cx="640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7 Schéma zapojenia trojfázovej kapacitnej jednotky v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ATPDraw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Obrázok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4" t="21588" r="76057" b="56824"/>
            <a:stretch/>
          </p:blipFill>
          <p:spPr>
            <a:xfrm>
              <a:off x="2178680" y="2430827"/>
              <a:ext cx="5255696" cy="2889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59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4495800"/>
          </a:xfrm>
        </p:spPr>
        <p:txBody>
          <a:bodyPr/>
          <a:lstStyle/>
          <a:p>
            <a:pPr marL="0" indent="0" algn="just">
              <a:buNone/>
            </a:pP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Postupnosť krokov pri zadávaní údajov v programe ATP: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Schému zapojenia trojfázovej kondenzátorovej jednotky (viď. Obr. 8) vytvoríme v programe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ATPDraw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sk-SK" sz="2800" dirty="0"/>
          </a:p>
        </p:txBody>
      </p:sp>
      <p:grpSp>
        <p:nvGrpSpPr>
          <p:cNvPr id="10" name="Skupina 9"/>
          <p:cNvGrpSpPr>
            <a:grpSpLocks noChangeAspect="1"/>
          </p:cNvGrpSpPr>
          <p:nvPr/>
        </p:nvGrpSpPr>
        <p:grpSpPr>
          <a:xfrm>
            <a:off x="1880108" y="3356992"/>
            <a:ext cx="5068156" cy="3136986"/>
            <a:chOff x="2068537" y="3140968"/>
            <a:chExt cx="5671815" cy="3510627"/>
          </a:xfrm>
        </p:grpSpPr>
        <p:sp>
          <p:nvSpPr>
            <p:cNvPr id="6" name="BlokTextu 5"/>
            <p:cNvSpPr txBox="1"/>
            <p:nvPr/>
          </p:nvSpPr>
          <p:spPr>
            <a:xfrm>
              <a:off x="3165891" y="6238273"/>
              <a:ext cx="3950458" cy="413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8 Schéma zapojenia v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ATPDraw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" name="Obrázok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4" t="21588" r="76057" b="56824"/>
            <a:stretch/>
          </p:blipFill>
          <p:spPr>
            <a:xfrm>
              <a:off x="2068537" y="3140968"/>
              <a:ext cx="5671815" cy="31179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28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</a:t>
            </a:r>
            <a:r>
              <a:rPr lang="sk-SK" dirty="0" smtClean="0"/>
              <a:t>jednotiek (modelovanie v </a:t>
            </a:r>
            <a:r>
              <a:rPr lang="sk-SK" dirty="0" err="1" smtClean="0"/>
              <a:t>ATPDraw</a:t>
            </a:r>
            <a:r>
              <a:rPr lang="sk-SK" dirty="0" smtClean="0"/>
              <a:t>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Vložíme napäťový jednofázový zdroj na pracovnú plochu cez pravé tlačidlo myši (ďalej PTM), vyberieme ponuku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 ďalej vyberieme typ zdroja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 type 14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7" t="36660" r="37108" b="8795"/>
          <a:stretch/>
        </p:blipFill>
        <p:spPr>
          <a:xfrm>
            <a:off x="2372743" y="2996952"/>
            <a:ext cx="4332991" cy="3409315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2937932" y="6406267"/>
            <a:ext cx="3393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Obr. 9 Vloženie napäťového zdroja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Fázový posun zdroja je 120 stupňov, preto na každý zdroj (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sk-SK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sk-SK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sk-SK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 nastavíme iný fázový posun</a:t>
            </a:r>
          </a:p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Jednotky jednotlivých prvkov,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ktoré zadávame, sa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dajú zistiť v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sekcii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HELP</a:t>
            </a:r>
            <a:endParaRPr lang="sk-SK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Nastavenie napäťového zdroja (</a:t>
            </a:r>
            <a:r>
              <a:rPr lang="sk-SK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sk-SK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Amp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94.75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f: 50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Pha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A1: 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TSta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-1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TSto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endParaRPr lang="sk-SK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Courier New" panose="02070309020205020404" pitchFamily="49" charset="0"/>
              <a:buChar char="o"/>
            </a:pP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4087081" y="4258731"/>
            <a:ext cx="4563557" cy="2125908"/>
            <a:chOff x="202342" y="5180009"/>
            <a:chExt cx="4066074" cy="12797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BlokTextu 3"/>
                <p:cNvSpPr txBox="1"/>
                <p:nvPr/>
              </p:nvSpPr>
              <p:spPr>
                <a:xfrm>
                  <a:off x="202342" y="5180009"/>
                  <a:ext cx="2461343" cy="6653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k-SK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b="0" i="1" smtClean="0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sk-SK" b="0" i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sk-SK" b="0" i="0" smtClean="0">
                            <a:latin typeface="Cambria Math"/>
                          </a:rPr>
                          <m:t>=116.0446</m:t>
                        </m:r>
                        <m:r>
                          <a:rPr lang="sk-SK" b="0" i="0" smtClean="0">
                            <a:latin typeface="Cambria Math"/>
                            <a:ea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sk-SK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j</m:t>
                            </m:r>
                            <m: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∙90</m:t>
                            </m:r>
                            <m:r>
                              <m:rPr>
                                <m:nor/>
                              </m:rPr>
                              <a:rPr lang="sk-SK"/>
                              <m:t>°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/>
                          </a:rPr>
                          <m:t>V</m:t>
                        </m:r>
                      </m:oMath>
                    </m:oMathPara>
                  </a14:m>
                  <a:endParaRPr lang="sk-SK" b="0" dirty="0" smtClean="0">
                    <a:latin typeface="Cambria Math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k-S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i="1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sk-SK" b="0" i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sk-SK" i="0">
                            <a:latin typeface="Cambria Math"/>
                          </a:rPr>
                          <m:t>=</m:t>
                        </m:r>
                        <m:r>
                          <a:rPr lang="sk-SK">
                            <a:latin typeface="Cambria Math"/>
                          </a:rPr>
                          <m:t>116.0446</m:t>
                        </m:r>
                        <m:r>
                          <a:rPr lang="sk-SK" i="0">
                            <a:latin typeface="Cambria Math"/>
                            <a:ea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sk-SK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k-SK" i="0">
                                <a:latin typeface="Cambria Math"/>
                                <a:ea typeface="Cambria Math"/>
                              </a:rPr>
                              <m:t>e</m:t>
                            </m:r>
                          </m:e>
                          <m:sup>
                            <m: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sk-SK" i="0">
                                <a:latin typeface="Cambria Math"/>
                                <a:ea typeface="Cambria Math"/>
                              </a:rPr>
                              <m:t>j</m:t>
                            </m:r>
                            <m:r>
                              <a:rPr lang="sk-SK" i="0">
                                <a:latin typeface="Cambria Math"/>
                                <a:ea typeface="Cambria Math"/>
                              </a:rPr>
                              <m:t>∙30</m:t>
                            </m:r>
                            <m:r>
                              <m:rPr>
                                <m:nor/>
                              </m:rPr>
                              <a:rPr lang="sk-SK"/>
                              <m:t>°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sk-SK" i="0">
                            <a:latin typeface="Cambria Math"/>
                          </a:rPr>
                          <m:t>V</m:t>
                        </m:r>
                      </m:oMath>
                    </m:oMathPara>
                  </a14:m>
                  <a:endParaRPr lang="sk-SK" dirty="0" smtClean="0">
                    <a:latin typeface="Cambria Math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k-S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k-SK" i="1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sk-SK" b="0" i="0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sk-SK" i="0">
                            <a:latin typeface="Cambria Math"/>
                          </a:rPr>
                          <m:t>=</m:t>
                        </m:r>
                        <m:r>
                          <a:rPr lang="sk-SK">
                            <a:latin typeface="Cambria Math"/>
                          </a:rPr>
                          <m:t>116.0446</m:t>
                        </m:r>
                        <m:r>
                          <a:rPr lang="sk-SK" i="0">
                            <a:latin typeface="Cambria Math"/>
                            <a:ea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sk-SK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sk-SK" i="0">
                                <a:latin typeface="Cambria Math"/>
                                <a:ea typeface="Cambria Math"/>
                              </a:rPr>
                              <m:t>e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sk-SK" i="0">
                                <a:latin typeface="Cambria Math"/>
                                <a:ea typeface="Cambria Math"/>
                              </a:rPr>
                              <m:t>j</m:t>
                            </m:r>
                            <m:r>
                              <a:rPr lang="sk-SK" i="0">
                                <a:latin typeface="Cambria Math"/>
                                <a:ea typeface="Cambria Math"/>
                              </a:rPr>
                              <m:t>∙210</m:t>
                            </m:r>
                            <m:r>
                              <m:rPr>
                                <m:nor/>
                              </m:rPr>
                              <a:rPr lang="sk-SK"/>
                              <m:t>°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sk-SK" i="0">
                            <a:latin typeface="Cambria Math"/>
                          </a:rPr>
                          <m:t>V</m:t>
                        </m:r>
                      </m:oMath>
                    </m:oMathPara>
                  </a14:m>
                  <a:endParaRPr lang="sk-SK" b="0" dirty="0" smtClean="0"/>
                </a:p>
              </p:txBody>
            </p:sp>
          </mc:Choice>
          <mc:Fallback xmlns="">
            <p:sp>
              <p:nvSpPr>
                <p:cNvPr id="4" name="BlokTextu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342" y="5180009"/>
                  <a:ext cx="2461343" cy="6653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k-SK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BlokTextu 4"/>
                <p:cNvSpPr txBox="1"/>
                <p:nvPr/>
              </p:nvSpPr>
              <p:spPr>
                <a:xfrm>
                  <a:off x="202342" y="6059677"/>
                  <a:ext cx="4066074" cy="4000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/>
                          </a:rPr>
                          <m:t>Amp</m:t>
                        </m:r>
                        <m:r>
                          <a:rPr lang="sk-SK" b="0" i="0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sk-SK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sk-S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k-SK" b="0" i="1" smtClean="0">
                                    <a:latin typeface="Cambria Math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sk-SK" b="0" i="0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sk-S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sk-SK" b="0" i="0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  <m:r>
                          <a:rPr lang="sk-SK" b="0" i="0" smtClean="0">
                            <a:latin typeface="Cambria Math"/>
                            <a:ea typeface="Cambria Math"/>
                          </a:rPr>
                          <m:t>∙</m:t>
                        </m:r>
                        <m:rad>
                          <m:radPr>
                            <m:degHide m:val="on"/>
                            <m:ctrlPr>
                              <a:rPr lang="sk-SK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rad>
                        <m:r>
                          <a:rPr lang="sk-SK" b="0" i="0" smtClean="0">
                            <a:latin typeface="Cambria Math"/>
                            <a:ea typeface="Cambria Math"/>
                          </a:rPr>
                          <m:t>=</m:t>
                        </m:r>
                        <m:f>
                          <m:fPr>
                            <m:ctrlPr>
                              <a:rPr lang="sk-SK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116.0446</m:t>
                            </m:r>
                            <m:r>
                              <m:rPr>
                                <m:sty m:val="p"/>
                              </m:rP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V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sk-SK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sk-SK" b="0" i="0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  <m:r>
                          <a:rPr lang="sk-SK" b="0" i="0" smtClean="0">
                            <a:latin typeface="Cambria Math"/>
                            <a:ea typeface="Cambria Math"/>
                          </a:rPr>
                          <m:t>∙</m:t>
                        </m:r>
                        <m:rad>
                          <m:radPr>
                            <m:degHide m:val="on"/>
                            <m:ctrlPr>
                              <a:rPr lang="sk-SK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sk-SK" b="0" i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rad>
                        <m:r>
                          <a:rPr lang="sk-SK" b="0" i="0" smtClean="0">
                            <a:latin typeface="Cambria Math"/>
                            <a:ea typeface="Cambria Math"/>
                          </a:rPr>
                          <m:t>=94.75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/>
                            <a:ea typeface="Cambria Math"/>
                          </a:rPr>
                          <m:t>V</m:t>
                        </m:r>
                      </m:oMath>
                    </m:oMathPara>
                  </a14:m>
                  <a:endParaRPr lang="sk-SK" dirty="0"/>
                </a:p>
              </p:txBody>
            </p:sp>
          </mc:Choice>
          <mc:Fallback xmlns="">
            <p:sp>
              <p:nvSpPr>
                <p:cNvPr id="5" name="BlokTextu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342" y="6059677"/>
                  <a:ext cx="4066074" cy="400076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k-SK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3326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grpSp>
        <p:nvGrpSpPr>
          <p:cNvPr id="15" name="Skupina 14"/>
          <p:cNvGrpSpPr>
            <a:grpSpLocks noChangeAspect="1"/>
          </p:cNvGrpSpPr>
          <p:nvPr/>
        </p:nvGrpSpPr>
        <p:grpSpPr>
          <a:xfrm>
            <a:off x="467544" y="1539670"/>
            <a:ext cx="8495330" cy="5170313"/>
            <a:chOff x="323528" y="1628801"/>
            <a:chExt cx="4650238" cy="2830167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23" t="18218" r="45135" b="18322"/>
            <a:stretch/>
          </p:blipFill>
          <p:spPr>
            <a:xfrm>
              <a:off x="1118756" y="1628801"/>
              <a:ext cx="3059782" cy="2628002"/>
            </a:xfrm>
            <a:prstGeom prst="rect">
              <a:avLst/>
            </a:prstGeom>
          </p:spPr>
        </p:pic>
        <p:sp>
          <p:nvSpPr>
            <p:cNvPr id="5" name="BlokTextu 4"/>
            <p:cNvSpPr txBox="1"/>
            <p:nvPr/>
          </p:nvSpPr>
          <p:spPr>
            <a:xfrm>
              <a:off x="323528" y="4256800"/>
              <a:ext cx="4650238" cy="202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10 Nastavenie parametrov napäťového zdroja </a:t>
              </a:r>
              <a:r>
                <a:rPr lang="sk-SK" i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U</a:t>
              </a:r>
              <a:r>
                <a:rPr lang="sk-SK" baseline="-25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sk-SK" baseline="-25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8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grpSp>
        <p:nvGrpSpPr>
          <p:cNvPr id="4" name="Skupina 3"/>
          <p:cNvGrpSpPr>
            <a:grpSpLocks noChangeAspect="1"/>
          </p:cNvGrpSpPr>
          <p:nvPr/>
        </p:nvGrpSpPr>
        <p:grpSpPr>
          <a:xfrm>
            <a:off x="457858" y="1556792"/>
            <a:ext cx="8228285" cy="5071574"/>
            <a:chOff x="5076056" y="1552629"/>
            <a:chExt cx="4650238" cy="2866214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54" t="18308" r="41270" b="20427"/>
            <a:stretch/>
          </p:blipFill>
          <p:spPr>
            <a:xfrm>
              <a:off x="5857073" y="1552629"/>
              <a:ext cx="3088204" cy="2628000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5076056" y="4210114"/>
              <a:ext cx="4650238" cy="20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11 Nastavenie parametrov napäťového zdroja </a:t>
              </a:r>
              <a:r>
                <a:rPr lang="sk-SK" i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U</a:t>
              </a:r>
              <a:r>
                <a:rPr lang="sk-SK" baseline="-25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sk-SK" baseline="-25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673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grpSp>
        <p:nvGrpSpPr>
          <p:cNvPr id="4" name="Skupina 3"/>
          <p:cNvGrpSpPr>
            <a:grpSpLocks noChangeAspect="1"/>
          </p:cNvGrpSpPr>
          <p:nvPr/>
        </p:nvGrpSpPr>
        <p:grpSpPr>
          <a:xfrm>
            <a:off x="374903" y="1556792"/>
            <a:ext cx="8336118" cy="5048074"/>
            <a:chOff x="2034952" y="3551445"/>
            <a:chExt cx="4650238" cy="2816029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36" t="18103" r="41271" b="20350"/>
            <a:stretch/>
          </p:blipFill>
          <p:spPr>
            <a:xfrm>
              <a:off x="2821608" y="3551445"/>
              <a:ext cx="3076926" cy="2610000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2034952" y="6161445"/>
              <a:ext cx="4650238" cy="20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12 Nastavenie parametrov napäťového zdroja </a:t>
              </a:r>
              <a:r>
                <a:rPr lang="sk-SK" i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U</a:t>
              </a:r>
              <a:r>
                <a:rPr lang="sk-SK" baseline="-25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sk-SK" baseline="-25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186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Vložíme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cievku na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pracovnú plochu cez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PTM,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vyberieme ponuku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Branch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Linear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 ďalej vyberieme typ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Inductor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sk-SK" sz="2800" dirty="0"/>
          </a:p>
        </p:txBody>
      </p:sp>
      <p:grpSp>
        <p:nvGrpSpPr>
          <p:cNvPr id="9" name="Skupina 8"/>
          <p:cNvGrpSpPr/>
          <p:nvPr/>
        </p:nvGrpSpPr>
        <p:grpSpPr>
          <a:xfrm>
            <a:off x="2987823" y="2852936"/>
            <a:ext cx="5620809" cy="3803525"/>
            <a:chOff x="2987823" y="2852936"/>
            <a:chExt cx="5620809" cy="3803525"/>
          </a:xfrm>
        </p:grpSpPr>
        <p:sp>
          <p:nvSpPr>
            <p:cNvPr id="6" name="BlokTextu 5"/>
            <p:cNvSpPr txBox="1"/>
            <p:nvPr/>
          </p:nvSpPr>
          <p:spPr>
            <a:xfrm>
              <a:off x="4149122" y="6287129"/>
              <a:ext cx="3298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13 Vloženie indukčnej cievky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Obrázok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4" t="32214" r="50000" b="20356"/>
            <a:stretch/>
          </p:blipFill>
          <p:spPr>
            <a:xfrm>
              <a:off x="2987823" y="2852936"/>
              <a:ext cx="5620809" cy="3434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814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Nastavenie indukčnej cievky (všetky 3 indukčné cievky)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L: 10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2694128" y="2064647"/>
            <a:ext cx="4993685" cy="4604713"/>
            <a:chOff x="2694128" y="2064647"/>
            <a:chExt cx="4993685" cy="4604713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8" t="17260" r="43436" b="19370"/>
            <a:stretch/>
          </p:blipFill>
          <p:spPr>
            <a:xfrm>
              <a:off x="2694128" y="2064647"/>
              <a:ext cx="4993685" cy="4244673"/>
            </a:xfrm>
            <a:prstGeom prst="rect">
              <a:avLst/>
            </a:prstGeom>
          </p:spPr>
        </p:pic>
        <p:sp>
          <p:nvSpPr>
            <p:cNvPr id="5" name="BlokTextu 4"/>
            <p:cNvSpPr txBox="1"/>
            <p:nvPr/>
          </p:nvSpPr>
          <p:spPr>
            <a:xfrm>
              <a:off x="2847540" y="6300028"/>
              <a:ext cx="46868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14 Nastavenie parametrov indukčnej cievky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987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Vložíme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splitter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na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pracovnú plochu cez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PTM,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vyberieme ponuku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Probes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&amp; 3-phase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ďalej vyberieme typ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Splitter</a:t>
            </a: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Splittrom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“ spojíme fázy L1, L2 a L3 do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jednej hrubej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čiary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Hrubá čiara značí, že sa jedná o 3-fázové vedenie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30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1404151" y="1862896"/>
            <a:ext cx="6335698" cy="4550250"/>
            <a:chOff x="1404151" y="1862896"/>
            <a:chExt cx="6335698" cy="4550250"/>
          </a:xfrm>
        </p:grpSpPr>
        <p:sp>
          <p:nvSpPr>
            <p:cNvPr id="6" name="BlokTextu 5"/>
            <p:cNvSpPr txBox="1"/>
            <p:nvPr/>
          </p:nvSpPr>
          <p:spPr>
            <a:xfrm>
              <a:off x="3228203" y="6043814"/>
              <a:ext cx="2793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15 Vloženie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splittra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č. 1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Obrázok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8" t="32399" r="52500" b="19429"/>
            <a:stretch/>
          </p:blipFill>
          <p:spPr>
            <a:xfrm>
              <a:off x="1404151" y="1862896"/>
              <a:ext cx="6335698" cy="4180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27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Vložíme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3-fázový vypínač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na pracovnú plochu cez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PTM, vyberieme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ponuku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Switches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ďalej vyberieme typ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Switch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3-ph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k-SK" sz="2800" dirty="0"/>
          </a:p>
        </p:txBody>
      </p:sp>
      <p:grpSp>
        <p:nvGrpSpPr>
          <p:cNvPr id="8" name="Skupina 7"/>
          <p:cNvGrpSpPr/>
          <p:nvPr/>
        </p:nvGrpSpPr>
        <p:grpSpPr>
          <a:xfrm>
            <a:off x="2551979" y="2924944"/>
            <a:ext cx="5487565" cy="3745266"/>
            <a:chOff x="2551979" y="2924944"/>
            <a:chExt cx="5487565" cy="3745266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2" t="23991" r="48117" b="27041"/>
            <a:stretch/>
          </p:blipFill>
          <p:spPr>
            <a:xfrm>
              <a:off x="2551979" y="2924944"/>
              <a:ext cx="5487565" cy="3304341"/>
            </a:xfrm>
            <a:prstGeom prst="rect">
              <a:avLst/>
            </a:prstGeom>
          </p:spPr>
        </p:pic>
        <p:sp>
          <p:nvSpPr>
            <p:cNvPr id="5" name="BlokTextu 4"/>
            <p:cNvSpPr txBox="1"/>
            <p:nvPr/>
          </p:nvSpPr>
          <p:spPr>
            <a:xfrm>
              <a:off x="3513831" y="6300878"/>
              <a:ext cx="3674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16 Vloženie 3-fázoveho vypínača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629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 vypínači v sekcii „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“ nastavíme meranie prúdu a napätia (3 –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Current&amp;Voltage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Nastavenie 3-fázoveho vypínača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T-cl_1: -1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T-op_1: 0.01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T-cl_2: -1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T-op_2: 0.01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T-cl_3: -1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T-op_3: 0.01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Imar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0 </a:t>
            </a:r>
          </a:p>
        </p:txBody>
      </p:sp>
      <p:grpSp>
        <p:nvGrpSpPr>
          <p:cNvPr id="11" name="Skupina 10"/>
          <p:cNvGrpSpPr/>
          <p:nvPr/>
        </p:nvGrpSpPr>
        <p:grpSpPr>
          <a:xfrm>
            <a:off x="4018758" y="2852936"/>
            <a:ext cx="5102421" cy="4059776"/>
            <a:chOff x="4018758" y="2852936"/>
            <a:chExt cx="5102421" cy="4059776"/>
          </a:xfrm>
        </p:grpSpPr>
        <p:pic>
          <p:nvPicPr>
            <p:cNvPr id="9" name="Obrázok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t="17463" r="38888" b="20426"/>
            <a:stretch/>
          </p:blipFill>
          <p:spPr>
            <a:xfrm>
              <a:off x="4392364" y="2852936"/>
              <a:ext cx="4355208" cy="3713743"/>
            </a:xfrm>
            <a:prstGeom prst="rect">
              <a:avLst/>
            </a:prstGeom>
          </p:spPr>
        </p:pic>
        <p:sp>
          <p:nvSpPr>
            <p:cNvPr id="10" name="BlokTextu 9"/>
            <p:cNvSpPr txBox="1"/>
            <p:nvPr/>
          </p:nvSpPr>
          <p:spPr>
            <a:xfrm>
              <a:off x="4018758" y="6543380"/>
              <a:ext cx="51024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17 Nastavenie parametrov 3-fázoveho vypínača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513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Vložíme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RLC prvok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na pracovnú plochu cez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PTM,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vyberieme ponuku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Branch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Linear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 ďalej vyberieme typ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RLC 3-ph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sk-SK" sz="2800" dirty="0"/>
          </a:p>
        </p:txBody>
      </p:sp>
      <p:grpSp>
        <p:nvGrpSpPr>
          <p:cNvPr id="6" name="Skupina 5"/>
          <p:cNvGrpSpPr/>
          <p:nvPr/>
        </p:nvGrpSpPr>
        <p:grpSpPr>
          <a:xfrm>
            <a:off x="2000627" y="2924944"/>
            <a:ext cx="5720911" cy="3825716"/>
            <a:chOff x="2000627" y="2924944"/>
            <a:chExt cx="5720911" cy="3825716"/>
          </a:xfrm>
        </p:grpSpPr>
        <p:sp>
          <p:nvSpPr>
            <p:cNvPr id="5" name="BlokTextu 4"/>
            <p:cNvSpPr txBox="1"/>
            <p:nvPr/>
          </p:nvSpPr>
          <p:spPr>
            <a:xfrm>
              <a:off x="3516548" y="6381328"/>
              <a:ext cx="26890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18 Vloženie RLC prvku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" t="25927" r="57414" b="29607"/>
            <a:stretch/>
          </p:blipFill>
          <p:spPr>
            <a:xfrm>
              <a:off x="2000627" y="2924944"/>
              <a:ext cx="5720911" cy="3456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15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Nastavenie RLC prvku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R_1: 100000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L_1: 0.001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C_1: 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R_2: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100000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L_2: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0.001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C_2: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R_3: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100000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L_3: </a:t>
            </a:r>
            <a:r>
              <a:rPr 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0.001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C_3: 0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Skupina 3"/>
          <p:cNvGrpSpPr/>
          <p:nvPr/>
        </p:nvGrpSpPr>
        <p:grpSpPr>
          <a:xfrm>
            <a:off x="3347864" y="2047846"/>
            <a:ext cx="5112568" cy="4706397"/>
            <a:chOff x="2509716" y="2047846"/>
            <a:chExt cx="5112568" cy="4706397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67" t="17205" r="38816" b="20756"/>
            <a:stretch/>
          </p:blipFill>
          <p:spPr>
            <a:xfrm>
              <a:off x="2509716" y="2047846"/>
              <a:ext cx="5112568" cy="4337065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2870110" y="6384911"/>
              <a:ext cx="4077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19 Nastavenie parametrov RLC prvku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741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Podobne aj teraz vložíme </a:t>
            </a:r>
            <a:r>
              <a:rPr 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splitter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na pracovnú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plochu,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cez PTM vyberieme ponuku </a:t>
            </a:r>
            <a:r>
              <a:rPr 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Probes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 &amp; 3-phase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 ďalej vyberieme typ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Splitter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Skupina 8"/>
          <p:cNvGrpSpPr/>
          <p:nvPr/>
        </p:nvGrpSpPr>
        <p:grpSpPr>
          <a:xfrm>
            <a:off x="1517691" y="3068961"/>
            <a:ext cx="6108618" cy="3672407"/>
            <a:chOff x="1517691" y="3068961"/>
            <a:chExt cx="6108618" cy="3672407"/>
          </a:xfrm>
        </p:grpSpPr>
        <p:sp>
          <p:nvSpPr>
            <p:cNvPr id="6" name="BlokTextu 5"/>
            <p:cNvSpPr txBox="1"/>
            <p:nvPr/>
          </p:nvSpPr>
          <p:spPr>
            <a:xfrm>
              <a:off x="3201753" y="6372036"/>
              <a:ext cx="28000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20 Vloženie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splittra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č. 2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Obrázok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2" t="32399" r="47396" b="23320"/>
            <a:stretch/>
          </p:blipFill>
          <p:spPr>
            <a:xfrm>
              <a:off x="1517691" y="3068961"/>
              <a:ext cx="6108618" cy="3303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23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Vložíme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kondenzátor na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pracovnú plochu cez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PTM,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vyberieme ponuku </a:t>
            </a:r>
            <a:r>
              <a:rPr 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Branch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Linear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 ďalej vyberieme typ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Capacitor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1187624" y="2996951"/>
            <a:ext cx="6480720" cy="3744417"/>
            <a:chOff x="1187624" y="2996951"/>
            <a:chExt cx="6480720" cy="3744417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" t="25367" r="46508" b="30872"/>
            <a:stretch/>
          </p:blipFill>
          <p:spPr>
            <a:xfrm>
              <a:off x="1187624" y="2996951"/>
              <a:ext cx="6480720" cy="3382193"/>
            </a:xfrm>
            <a:prstGeom prst="rect">
              <a:avLst/>
            </a:prstGeom>
          </p:spPr>
        </p:pic>
        <p:sp>
          <p:nvSpPr>
            <p:cNvPr id="5" name="BlokTextu 4"/>
            <p:cNvSpPr txBox="1"/>
            <p:nvPr/>
          </p:nvSpPr>
          <p:spPr>
            <a:xfrm>
              <a:off x="2850886" y="6372036"/>
              <a:ext cx="3189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21 Vloženie kondenzátorov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02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Nastavenie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kondenzátora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C: 50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Skupina 6"/>
          <p:cNvGrpSpPr/>
          <p:nvPr/>
        </p:nvGrpSpPr>
        <p:grpSpPr>
          <a:xfrm>
            <a:off x="2627784" y="2204865"/>
            <a:ext cx="4892986" cy="4536503"/>
            <a:chOff x="2627784" y="2204865"/>
            <a:chExt cx="4892986" cy="4536503"/>
          </a:xfrm>
        </p:grpSpPr>
        <p:sp>
          <p:nvSpPr>
            <p:cNvPr id="5" name="BlokTextu 4"/>
            <p:cNvSpPr txBox="1"/>
            <p:nvPr/>
          </p:nvSpPr>
          <p:spPr>
            <a:xfrm>
              <a:off x="2802854" y="6372036"/>
              <a:ext cx="454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22 Nastavenie parametrov kondenzátorov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Obrázok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50" t="17946" r="33021" b="20356"/>
            <a:stretch/>
          </p:blipFill>
          <p:spPr>
            <a:xfrm>
              <a:off x="2627784" y="2204865"/>
              <a:ext cx="4892986" cy="41671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571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Vložíme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indukčnú cievku (reaktor) na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pracovnú plochu cez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PTM,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vyberieme ponuku </a:t>
            </a:r>
            <a:r>
              <a:rPr 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Branch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Linear</a:t>
            </a:r>
            <a:r>
              <a:rPr 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 ďalej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vyberieme typ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Inductor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sk-SK" sz="2800" dirty="0"/>
          </a:p>
        </p:txBody>
      </p:sp>
      <p:grpSp>
        <p:nvGrpSpPr>
          <p:cNvPr id="6" name="Skupina 5"/>
          <p:cNvGrpSpPr/>
          <p:nvPr/>
        </p:nvGrpSpPr>
        <p:grpSpPr>
          <a:xfrm>
            <a:off x="2123728" y="2957118"/>
            <a:ext cx="6642644" cy="3761320"/>
            <a:chOff x="2123728" y="2957118"/>
            <a:chExt cx="6642644" cy="3761320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6" t="27026" r="44375" b="28508"/>
            <a:stretch/>
          </p:blipFill>
          <p:spPr>
            <a:xfrm>
              <a:off x="2123728" y="2957118"/>
              <a:ext cx="6642644" cy="3391988"/>
            </a:xfrm>
            <a:prstGeom prst="rect">
              <a:avLst/>
            </a:prstGeom>
          </p:spPr>
        </p:pic>
        <p:sp>
          <p:nvSpPr>
            <p:cNvPr id="5" name="BlokTextu 4"/>
            <p:cNvSpPr txBox="1"/>
            <p:nvPr/>
          </p:nvSpPr>
          <p:spPr>
            <a:xfrm>
              <a:off x="3355119" y="6349106"/>
              <a:ext cx="4174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23 Vloženie indukčnej cievky (reaktor)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04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Nastavenie indukčnej cievky (reaktor)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L: 12.17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2779497" y="2146573"/>
            <a:ext cx="4680520" cy="4391467"/>
            <a:chOff x="2779497" y="2146573"/>
            <a:chExt cx="4680520" cy="4391467"/>
          </a:xfrm>
        </p:grpSpPr>
        <p:sp>
          <p:nvSpPr>
            <p:cNvPr id="5" name="BlokTextu 4"/>
            <p:cNvSpPr txBox="1"/>
            <p:nvPr/>
          </p:nvSpPr>
          <p:spPr>
            <a:xfrm>
              <a:off x="2912037" y="6168708"/>
              <a:ext cx="44154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24 Nastavenie indukčnej cievky (reaktor)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Obrázok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9" t="18318" r="29792" b="19429"/>
            <a:stretch/>
          </p:blipFill>
          <p:spPr>
            <a:xfrm>
              <a:off x="2779497" y="2146573"/>
              <a:ext cx="4680520" cy="40221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77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Vložíme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kondenzátor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na pracovnú plochu cez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PTM,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vyberieme ponuku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Branch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Linear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 ďalej vyberieme typ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Capacitor</a:t>
            </a:r>
            <a:endParaRPr 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2980085" y="6268670"/>
            <a:ext cx="3432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>
                <a:latin typeface="Calibri" panose="020F0502020204030204" pitchFamily="34" charset="0"/>
                <a:cs typeface="Calibri" panose="020F0502020204030204" pitchFamily="34" charset="0"/>
              </a:rPr>
              <a:t>Obr. 25 Vloženie kondenzátora č. 2</a:t>
            </a:r>
            <a:endParaRPr 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28508" r="43751" b="27582"/>
          <a:stretch/>
        </p:blipFill>
        <p:spPr>
          <a:xfrm>
            <a:off x="1212492" y="2924943"/>
            <a:ext cx="6743884" cy="334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4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Nastavenie kondenzátora č. 2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C: 0.005</a:t>
            </a:r>
          </a:p>
        </p:txBody>
      </p:sp>
      <p:grpSp>
        <p:nvGrpSpPr>
          <p:cNvPr id="8" name="Skupina 7"/>
          <p:cNvGrpSpPr/>
          <p:nvPr/>
        </p:nvGrpSpPr>
        <p:grpSpPr>
          <a:xfrm>
            <a:off x="3142402" y="2103098"/>
            <a:ext cx="4813974" cy="4483315"/>
            <a:chOff x="3142402" y="2103098"/>
            <a:chExt cx="4813974" cy="4483315"/>
          </a:xfrm>
        </p:grpSpPr>
        <p:sp>
          <p:nvSpPr>
            <p:cNvPr id="6" name="BlokTextu 5"/>
            <p:cNvSpPr txBox="1"/>
            <p:nvPr/>
          </p:nvSpPr>
          <p:spPr>
            <a:xfrm>
              <a:off x="3824846" y="6217081"/>
              <a:ext cx="3657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26 Nastavenie kondenzátora č. 2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" name="Obrázok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17" t="18504" r="26250" b="19429"/>
            <a:stretch/>
          </p:blipFill>
          <p:spPr>
            <a:xfrm>
              <a:off x="3142402" y="2103098"/>
              <a:ext cx="4813974" cy="4113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5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Svorku kondenzátora č. 2 pripojíme k zemi 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Realizuje sa to cez PTM na svorku kondenzátora, ktorú chceme pripojiť k zemi a odškrtneme políčko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Ground</a:t>
            </a:r>
            <a:endParaRPr lang="sk-SK" sz="2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Skupina 3"/>
          <p:cNvGrpSpPr/>
          <p:nvPr/>
        </p:nvGrpSpPr>
        <p:grpSpPr>
          <a:xfrm>
            <a:off x="899591" y="3789040"/>
            <a:ext cx="7676381" cy="2942148"/>
            <a:chOff x="899591" y="3789040"/>
            <a:chExt cx="7676381" cy="2942148"/>
          </a:xfrm>
        </p:grpSpPr>
        <p:sp>
          <p:nvSpPr>
            <p:cNvPr id="5" name="BlokTextu 4"/>
            <p:cNvSpPr txBox="1"/>
            <p:nvPr/>
          </p:nvSpPr>
          <p:spPr>
            <a:xfrm>
              <a:off x="2069079" y="6361856"/>
              <a:ext cx="5240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27 Pripojenie kondenzátora č. 2 k elektrickej zemi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" name="Obrázok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3" t="31472" r="53646" b="44627"/>
            <a:stretch/>
          </p:blipFill>
          <p:spPr>
            <a:xfrm>
              <a:off x="899591" y="3789040"/>
              <a:ext cx="7676381" cy="25922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61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Časové podmienky sa nastavia z horného menu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ATP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Settings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Simulation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Skupina 7"/>
          <p:cNvGrpSpPr>
            <a:grpSpLocks noChangeAspect="1"/>
          </p:cNvGrpSpPr>
          <p:nvPr/>
        </p:nvGrpSpPr>
        <p:grpSpPr>
          <a:xfrm>
            <a:off x="2098170" y="2564904"/>
            <a:ext cx="5498166" cy="4107005"/>
            <a:chOff x="438150" y="2819400"/>
            <a:chExt cx="4443661" cy="3319314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" t="3549" r="50938" b="39069"/>
            <a:stretch/>
          </p:blipFill>
          <p:spPr>
            <a:xfrm>
              <a:off x="438150" y="2819400"/>
              <a:ext cx="4443661" cy="2949982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1570195" y="5769382"/>
              <a:ext cx="2179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28 ATP -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Settings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69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Keďže sa jedná o krátky prechodný dej, nastavia sa časové parametre nasledovne:</a:t>
            </a:r>
          </a:p>
          <a:p>
            <a:pPr lvl="1" algn="just"/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delta T: 1E-6</a:t>
            </a:r>
          </a:p>
          <a:p>
            <a:pPr lvl="1" algn="just"/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Tmax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0.04</a:t>
            </a:r>
          </a:p>
          <a:p>
            <a:pPr lvl="1" algn="just"/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Xopt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0</a:t>
            </a:r>
          </a:p>
          <a:p>
            <a:pPr lvl="1" algn="just"/>
            <a:r>
              <a:rPr lang="sk-SK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Copt</a:t>
            </a:r>
            <a:r>
              <a:rPr lang="sk-SK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0</a:t>
            </a:r>
            <a:endParaRPr 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Skupina 3"/>
          <p:cNvGrpSpPr/>
          <p:nvPr/>
        </p:nvGrpSpPr>
        <p:grpSpPr>
          <a:xfrm>
            <a:off x="3923928" y="2679576"/>
            <a:ext cx="3024336" cy="3790680"/>
            <a:chOff x="5292080" y="2708920"/>
            <a:chExt cx="3024336" cy="3790680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17" t="27027" r="33333" b="24431"/>
            <a:stretch/>
          </p:blipFill>
          <p:spPr>
            <a:xfrm>
              <a:off x="5292080" y="2708920"/>
              <a:ext cx="3024336" cy="3144349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5596642" y="5853269"/>
              <a:ext cx="24152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29 Dialógové okno </a:t>
              </a:r>
            </a:p>
            <a:p>
              <a:pPr algn="ctr"/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Settings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-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Simulation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77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Príkazom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run ATP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 hornom menu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ATP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spustí výpočet v programe ATP (Obr. 30)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Príkazom 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PlotXY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 hornom menu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ATP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spustí grafický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postprocesor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(Obr. 31)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Skupina 7"/>
          <p:cNvGrpSpPr/>
          <p:nvPr/>
        </p:nvGrpSpPr>
        <p:grpSpPr>
          <a:xfrm>
            <a:off x="467544" y="3429000"/>
            <a:ext cx="3257550" cy="3406552"/>
            <a:chOff x="467544" y="3429000"/>
            <a:chExt cx="3257550" cy="3406552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375" b="40921"/>
            <a:stretch/>
          </p:blipFill>
          <p:spPr>
            <a:xfrm>
              <a:off x="467544" y="3429000"/>
              <a:ext cx="3257550" cy="3037220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994864" y="6466220"/>
              <a:ext cx="2202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30 ATP –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run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ATP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4572000" y="3437781"/>
            <a:ext cx="3132210" cy="3393773"/>
            <a:chOff x="4572000" y="3437781"/>
            <a:chExt cx="3132210" cy="3393773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000" b="39810"/>
            <a:stretch/>
          </p:blipFill>
          <p:spPr>
            <a:xfrm>
              <a:off x="4572000" y="3437781"/>
              <a:ext cx="3132210" cy="3028439"/>
            </a:xfrm>
            <a:prstGeom prst="rect">
              <a:avLst/>
            </a:prstGeom>
          </p:spPr>
        </p:pic>
        <p:sp>
          <p:nvSpPr>
            <p:cNvPr id="7" name="BlokTextu 6"/>
            <p:cNvSpPr txBox="1"/>
            <p:nvPr/>
          </p:nvSpPr>
          <p:spPr>
            <a:xfrm>
              <a:off x="4908217" y="6462222"/>
              <a:ext cx="24597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31 ATP –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run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PlotXY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62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Po </a:t>
            </a:r>
            <a:r>
              <a:rPr lang="sk-SK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rozkliknutí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možnosti </a:t>
            </a:r>
            <a:r>
              <a:rPr lang="sk-SK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sk-SK" sz="2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PlotXY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sa otvorí okno, kde sú uvedené jednotlivé napätia (napr. v: X0005A-X0001A) a prúdy (c: X0005A-X0001A) 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Skupina 8"/>
          <p:cNvGrpSpPr/>
          <p:nvPr/>
        </p:nvGrpSpPr>
        <p:grpSpPr>
          <a:xfrm>
            <a:off x="916138" y="2996951"/>
            <a:ext cx="3370026" cy="3821589"/>
            <a:chOff x="916138" y="2996951"/>
            <a:chExt cx="3370026" cy="3821589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16" t="21838" r="36771" b="26655"/>
            <a:stretch/>
          </p:blipFill>
          <p:spPr>
            <a:xfrm>
              <a:off x="926311" y="2996951"/>
              <a:ext cx="3349680" cy="3200039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916138" y="6172209"/>
              <a:ext cx="33700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32 Dialógové okno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PlotXY</a:t>
              </a:r>
              <a:endParaRPr lang="sk-SK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sk-SK" dirty="0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re vykreslenie priebehov napätia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Skupina 7"/>
          <p:cNvGrpSpPr/>
          <p:nvPr/>
        </p:nvGrpSpPr>
        <p:grpSpPr>
          <a:xfrm>
            <a:off x="4796014" y="2996951"/>
            <a:ext cx="3359111" cy="3821588"/>
            <a:chOff x="4796014" y="2996951"/>
            <a:chExt cx="3359111" cy="3821588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12" t="22024" r="36772" b="26285"/>
            <a:stretch/>
          </p:blipFill>
          <p:spPr>
            <a:xfrm>
              <a:off x="4796014" y="2996951"/>
              <a:ext cx="3359111" cy="3209562"/>
            </a:xfrm>
            <a:prstGeom prst="rect">
              <a:avLst/>
            </a:prstGeom>
          </p:spPr>
        </p:pic>
        <p:sp>
          <p:nvSpPr>
            <p:cNvPr id="7" name="BlokTextu 6"/>
            <p:cNvSpPr txBox="1"/>
            <p:nvPr/>
          </p:nvSpPr>
          <p:spPr>
            <a:xfrm>
              <a:off x="4860031" y="6172208"/>
              <a:ext cx="32310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33 Dialógové okno </a:t>
              </a:r>
              <a:r>
                <a:rPr lang="sk-SK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PlotXY</a:t>
              </a:r>
              <a:endParaRPr lang="sk-SK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pre vykreslenie priebehov prúdu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797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Vypínanie kapacitných jednotiek (modelovanie v </a:t>
            </a:r>
            <a:r>
              <a:rPr lang="sk-SK" dirty="0" err="1"/>
              <a:t>ATPDraw</a:t>
            </a:r>
            <a:r>
              <a:rPr lang="sk-SK" dirty="0"/>
              <a:t>)</a:t>
            </a:r>
          </a:p>
        </p:txBody>
      </p:sp>
      <p:grpSp>
        <p:nvGrpSpPr>
          <p:cNvPr id="8" name="Skupina 7"/>
          <p:cNvGrpSpPr/>
          <p:nvPr/>
        </p:nvGrpSpPr>
        <p:grpSpPr>
          <a:xfrm>
            <a:off x="755576" y="1542306"/>
            <a:ext cx="8120150" cy="2642503"/>
            <a:chOff x="755576" y="1542306"/>
            <a:chExt cx="8120150" cy="2642503"/>
          </a:xfrm>
        </p:grpSpPr>
        <p:pic>
          <p:nvPicPr>
            <p:cNvPr id="4" name="Obrázo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37"/>
            <a:stretch/>
          </p:blipFill>
          <p:spPr>
            <a:xfrm>
              <a:off x="755576" y="1542306"/>
              <a:ext cx="4908026" cy="2642503"/>
            </a:xfrm>
            <a:prstGeom prst="rect">
              <a:avLst/>
            </a:prstGeom>
          </p:spPr>
        </p:pic>
        <p:sp>
          <p:nvSpPr>
            <p:cNvPr id="6" name="BlokTextu 5"/>
            <p:cNvSpPr txBox="1"/>
            <p:nvPr/>
          </p:nvSpPr>
          <p:spPr>
            <a:xfrm>
              <a:off x="5663949" y="2678891"/>
              <a:ext cx="3211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34 Grafický priebeh napätia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755576" y="4201114"/>
            <a:ext cx="7964952" cy="2642400"/>
            <a:chOff x="755576" y="4201114"/>
            <a:chExt cx="7964952" cy="2642400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66"/>
            <a:stretch/>
          </p:blipFill>
          <p:spPr>
            <a:xfrm>
              <a:off x="755576" y="4201114"/>
              <a:ext cx="4888917" cy="2642400"/>
            </a:xfrm>
            <a:prstGeom prst="rect">
              <a:avLst/>
            </a:prstGeom>
          </p:spPr>
        </p:pic>
        <p:sp>
          <p:nvSpPr>
            <p:cNvPr id="7" name="BlokTextu 6"/>
            <p:cNvSpPr txBox="1"/>
            <p:nvPr/>
          </p:nvSpPr>
          <p:spPr>
            <a:xfrm>
              <a:off x="5644493" y="5337648"/>
              <a:ext cx="3076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Obr. 35 Grafický priebeh prúdu</a:t>
              </a:r>
              <a:endParaRPr lang="sk-SK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49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 dirty="0"/>
              <a:t>Vypínanie kapacitných jednotiek (modelovanie v </a:t>
            </a:r>
            <a:r>
              <a:rPr lang="sk-SK" sz="4000" dirty="0" err="1"/>
              <a:t>ATPDraw</a:t>
            </a:r>
            <a:r>
              <a:rPr lang="sk-SK" sz="4000" dirty="0"/>
              <a:t>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Z grafickej závislosti prúdu od času je vidieť, že v čase keď vypínač je zopnutý (0 - 0,01 sekúnd), prechádza kondenzátorom prúd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 čase odopnutia vypínača (</a:t>
            </a:r>
            <a:r>
              <a:rPr lang="sk-SK" sz="2800" dirty="0" smtClean="0">
                <a:latin typeface="Calibri"/>
                <a:cs typeface="Calibri"/>
              </a:rPr>
              <a:t>0</a:t>
            </a:r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,01 – 1 sekúnd) prúdy vo fázach sa ustália v nule</a:t>
            </a:r>
          </a:p>
          <a:p>
            <a:pPr algn="just"/>
            <a:r>
              <a:rPr lang="sk-SK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Prúdy sa po odopnutí vypínača neznížia do nuly skokovito, ale postupne klesajú k nule vplyvom vybíjania kondenzátorov</a:t>
            </a:r>
            <a:endParaRPr 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1365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ežný">
  <a:themeElements>
    <a:clrScheme name="Bežný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ežný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žný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990</TotalTime>
  <Words>1407</Words>
  <Application>Microsoft Office PowerPoint</Application>
  <PresentationFormat>Prezentácia na obrazovke (4:3)</PresentationFormat>
  <Paragraphs>185</Paragraphs>
  <Slides>41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41</vt:i4>
      </vt:variant>
    </vt:vector>
  </HeadingPairs>
  <TitlesOfParts>
    <vt:vector size="48" baseType="lpstr">
      <vt:lpstr>Calibri</vt:lpstr>
      <vt:lpstr>Cambria Math</vt:lpstr>
      <vt:lpstr>Courier New</vt:lpstr>
      <vt:lpstr>Tw Cen MT</vt:lpstr>
      <vt:lpstr>Wingdings</vt:lpstr>
      <vt:lpstr>Wingdings 2</vt:lpstr>
      <vt:lpstr>Bežný</vt:lpstr>
      <vt:lpstr>Prevádzka siete pri vypínaní kapacitných prúdov</vt:lpstr>
      <vt:lpstr>Kapacitný prúd</vt:lpstr>
      <vt:lpstr>Kapacitný prúd</vt:lpstr>
      <vt:lpstr>Kapacitný prúd</vt:lpstr>
      <vt:lpstr>Kapacitný prúd</vt:lpstr>
      <vt:lpstr>Kapacitný prúd</vt:lpstr>
      <vt:lpstr>Kapacitné prúdy</vt:lpstr>
      <vt:lpstr>Vypínanie kapacitných jednotiek</vt:lpstr>
      <vt:lpstr>Vypínanie kapacitných jednotiek</vt:lpstr>
      <vt:lpstr>Vypínanie kapacitných jednotiek</vt:lpstr>
      <vt:lpstr>Vypínanie kapacitných jednotiek</vt:lpstr>
      <vt:lpstr>Vypínanie kapacitných jednotiek</vt:lpstr>
      <vt:lpstr>Vypínanie kapacitných jednotiek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  <vt:lpstr>Vypínanie kapacitných jednotiek (modelovanie v ATPDraw)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Prevádzka siete pri vypínaní kapacitných prúdov</dc:title>
  <dc:creator/>
  <cp:lastModifiedBy>DM</cp:lastModifiedBy>
  <cp:revision>119</cp:revision>
  <dcterms:created xsi:type="dcterms:W3CDTF">2017-12-02T12:49:01Z</dcterms:created>
  <dcterms:modified xsi:type="dcterms:W3CDTF">2017-12-16T12:39:08Z</dcterms:modified>
</cp:coreProperties>
</file>