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8"/>
  </p:notesMasterIdLst>
  <p:sldIdLst>
    <p:sldId id="256" r:id="rId2"/>
    <p:sldId id="257" r:id="rId3"/>
    <p:sldId id="258" r:id="rId4"/>
    <p:sldId id="259" r:id="rId5"/>
    <p:sldId id="260" r:id="rId6"/>
    <p:sldId id="286" r:id="rId7"/>
    <p:sldId id="287"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90" r:id="rId26"/>
    <p:sldId id="278" r:id="rId27"/>
    <p:sldId id="291" r:id="rId28"/>
    <p:sldId id="288" r:id="rId29"/>
    <p:sldId id="279" r:id="rId30"/>
    <p:sldId id="280" r:id="rId31"/>
    <p:sldId id="281" r:id="rId32"/>
    <p:sldId id="282" r:id="rId33"/>
    <p:sldId id="292" r:id="rId34"/>
    <p:sldId id="283" r:id="rId35"/>
    <p:sldId id="284" r:id="rId36"/>
    <p:sldId id="289" r:id="rId37"/>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190" autoAdjust="0"/>
  </p:normalViewPr>
  <p:slideViewPr>
    <p:cSldViewPr>
      <p:cViewPr varScale="1">
        <p:scale>
          <a:sx n="66" d="100"/>
          <a:sy n="66" d="100"/>
        </p:scale>
        <p:origin x="1428"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ADCFA2-B308-4B36-A3AD-DF17E6A633A6}" type="datetimeFigureOut">
              <a:rPr lang="sk-SK" smtClean="0"/>
              <a:t>17. 12. 2017</a:t>
            </a:fld>
            <a:endParaRPr lang="sk-SK"/>
          </a:p>
        </p:txBody>
      </p:sp>
      <p:sp>
        <p:nvSpPr>
          <p:cNvPr id="4" name="Zástupný objekt pre obrázok snímky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2B0214-44FD-41BD-95C7-CC61C8EFC132}" type="slidenum">
              <a:rPr lang="sk-SK" smtClean="0"/>
              <a:t>‹#›</a:t>
            </a:fld>
            <a:endParaRPr lang="sk-SK"/>
          </a:p>
        </p:txBody>
      </p:sp>
    </p:spTree>
    <p:extLst>
      <p:ext uri="{BB962C8B-B14F-4D97-AF65-F5344CB8AC3E}">
        <p14:creationId xmlns:p14="http://schemas.microsoft.com/office/powerpoint/2010/main" val="1093762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10"/>
          </p:nvPr>
        </p:nvSpPr>
        <p:spPr/>
        <p:txBody>
          <a:bodyPr/>
          <a:lstStyle/>
          <a:p>
            <a:fld id="{302B0214-44FD-41BD-95C7-CC61C8EFC132}" type="slidenum">
              <a:rPr lang="sk-SK" smtClean="0"/>
              <a:t>17</a:t>
            </a:fld>
            <a:endParaRPr lang="sk-SK"/>
          </a:p>
        </p:txBody>
      </p:sp>
    </p:spTree>
    <p:extLst>
      <p:ext uri="{BB962C8B-B14F-4D97-AF65-F5344CB8AC3E}">
        <p14:creationId xmlns:p14="http://schemas.microsoft.com/office/powerpoint/2010/main" val="2873148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7" name="Rovnoramenný trojuholník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Nadpis 7"/>
          <p:cNvSpPr>
            <a:spLocks noGrp="1"/>
          </p:cNvSpPr>
          <p:nvPr>
            <p:ph type="ctrTitle"/>
          </p:nvPr>
        </p:nvSpPr>
        <p:spPr>
          <a:xfrm>
            <a:off x="540544" y="776288"/>
            <a:ext cx="8062912" cy="1470025"/>
          </a:xfrm>
        </p:spPr>
        <p:txBody>
          <a:bodyPr anchor="b">
            <a:normAutofit/>
          </a:bodyPr>
          <a:lstStyle>
            <a:lvl1pPr algn="r">
              <a:defRPr sz="4400"/>
            </a:lvl1pPr>
          </a:lstStyle>
          <a:p>
            <a:r>
              <a:rPr kumimoji="0" lang="sk-SK" smtClean="0"/>
              <a:t>Kliknite sem a upravte štýl predlohy nadpisov.</a:t>
            </a:r>
            <a:endParaRPr kumimoji="0" lang="en-US"/>
          </a:p>
        </p:txBody>
      </p:sp>
      <p:sp>
        <p:nvSpPr>
          <p:cNvPr id="9" name="Podnadpis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sk-SK" smtClean="0"/>
              <a:t>Kliknite sem a upravte štýl predlohy podnadpisov.</a:t>
            </a:r>
            <a:endParaRPr kumimoji="0" lang="en-US"/>
          </a:p>
        </p:txBody>
      </p:sp>
      <p:sp>
        <p:nvSpPr>
          <p:cNvPr id="28" name="Zástupný symbol dátumu 27"/>
          <p:cNvSpPr>
            <a:spLocks noGrp="1"/>
          </p:cNvSpPr>
          <p:nvPr>
            <p:ph type="dt" sz="half" idx="10"/>
          </p:nvPr>
        </p:nvSpPr>
        <p:spPr>
          <a:xfrm>
            <a:off x="1371600" y="6012656"/>
            <a:ext cx="5791200" cy="365125"/>
          </a:xfrm>
        </p:spPr>
        <p:txBody>
          <a:bodyPr tIns="0" bIns="0" anchor="t"/>
          <a:lstStyle>
            <a:lvl1pPr algn="r">
              <a:defRPr sz="1000"/>
            </a:lvl1pPr>
          </a:lstStyle>
          <a:p>
            <a:fld id="{55442EE7-5CD1-4B8B-AE6A-ACD32E96362D}" type="datetimeFigureOut">
              <a:rPr lang="sk-SK" smtClean="0"/>
              <a:pPr/>
              <a:t>17. 12. 2017</a:t>
            </a:fld>
            <a:endParaRPr lang="sk-SK"/>
          </a:p>
        </p:txBody>
      </p:sp>
      <p:sp>
        <p:nvSpPr>
          <p:cNvPr id="17" name="Zástupný symbol päty 16"/>
          <p:cNvSpPr>
            <a:spLocks noGrp="1"/>
          </p:cNvSpPr>
          <p:nvPr>
            <p:ph type="ftr" sz="quarter" idx="11"/>
          </p:nvPr>
        </p:nvSpPr>
        <p:spPr>
          <a:xfrm>
            <a:off x="1371600" y="5650704"/>
            <a:ext cx="5791200" cy="365125"/>
          </a:xfrm>
        </p:spPr>
        <p:txBody>
          <a:bodyPr tIns="0" bIns="0" anchor="b"/>
          <a:lstStyle>
            <a:lvl1pPr algn="r">
              <a:defRPr sz="1100"/>
            </a:lvl1pPr>
          </a:lstStyle>
          <a:p>
            <a:endParaRPr lang="sk-SK"/>
          </a:p>
        </p:txBody>
      </p:sp>
      <p:sp>
        <p:nvSpPr>
          <p:cNvPr id="29" name="Zástupný symbol čísla snímky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E6936BBB-6096-49B5-9D0F-E882006B49D5}" type="slidenum">
              <a:rPr lang="sk-SK" smtClean="0"/>
              <a:pPr/>
              <a:t>‹#›</a:t>
            </a:fld>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a:xfrm>
            <a:off x="457200" y="267494"/>
            <a:ext cx="8229600" cy="1399032"/>
          </a:xfrm>
        </p:spPr>
        <p:txBody>
          <a:bodyPr/>
          <a:lstStyle/>
          <a:p>
            <a:r>
              <a:rPr kumimoji="0" lang="sk-SK" smtClean="0"/>
              <a:t>Kliknite sem a upravte štýl predlohy nadpisov.</a:t>
            </a:r>
            <a:endParaRPr kumimoji="0" lang="en-US"/>
          </a:p>
        </p:txBody>
      </p:sp>
      <p:sp>
        <p:nvSpPr>
          <p:cNvPr id="3" name="Zástupný symbol obsahu 2"/>
          <p:cNvSpPr>
            <a:spLocks noGrp="1"/>
          </p:cNvSpPr>
          <p:nvPr>
            <p:ph idx="1"/>
          </p:nvPr>
        </p:nvSpPr>
        <p:spPr>
          <a:xfrm>
            <a:off x="457200" y="1882808"/>
            <a:ext cx="8229600" cy="4572000"/>
          </a:xfrm>
        </p:spPr>
        <p:txBody>
          <a:body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a:xfrm>
            <a:off x="4791456" y="6480048"/>
            <a:ext cx="2133600" cy="301752"/>
          </a:xfrm>
        </p:spPr>
        <p:txBody>
          <a:bodyPr/>
          <a:lstStyle/>
          <a:p>
            <a:fld id="{55442EE7-5CD1-4B8B-AE6A-ACD32E96362D}" type="datetimeFigureOut">
              <a:rPr lang="sk-SK" smtClean="0"/>
              <a:pPr/>
              <a:t>17. 12. 2017</a:t>
            </a:fld>
            <a:endParaRPr lang="sk-SK"/>
          </a:p>
        </p:txBody>
      </p:sp>
      <p:sp>
        <p:nvSpPr>
          <p:cNvPr id="5" name="Zástupný symbol päty 4"/>
          <p:cNvSpPr>
            <a:spLocks noGrp="1"/>
          </p:cNvSpPr>
          <p:nvPr>
            <p:ph type="ftr" sz="quarter" idx="11"/>
          </p:nvPr>
        </p:nvSpPr>
        <p:spPr>
          <a:xfrm>
            <a:off x="457200" y="6480969"/>
            <a:ext cx="4260056" cy="300831"/>
          </a:xfrm>
        </p:spPr>
        <p:txBody>
          <a:bodyPr/>
          <a:lstStyle/>
          <a:p>
            <a:endParaRPr lang="sk-SK"/>
          </a:p>
        </p:txBody>
      </p:sp>
      <p:sp>
        <p:nvSpPr>
          <p:cNvPr id="6" name="Zástupný symbol čísla snímky 5"/>
          <p:cNvSpPr>
            <a:spLocks noGrp="1"/>
          </p:cNvSpPr>
          <p:nvPr>
            <p:ph type="sldNum" sz="quarter" idx="12"/>
          </p:nvPr>
        </p:nvSpPr>
        <p:spPr/>
        <p:txBody>
          <a:bodyPr/>
          <a:lstStyle/>
          <a:p>
            <a:fld id="{E6936BBB-6096-49B5-9D0F-E882006B49D5}" type="slidenum">
              <a:rPr lang="sk-SK" smtClean="0"/>
              <a:pPr/>
              <a:t>‹#›</a:t>
            </a:fld>
            <a:endParaRPr lang="sk-S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Hlavička sekcie">
    <p:bg>
      <p:bgRef idx="1002">
        <a:schemeClr val="bg1"/>
      </p:bgRef>
    </p:bg>
    <p:spTree>
      <p:nvGrpSpPr>
        <p:cNvPr id="1" name=""/>
        <p:cNvGrpSpPr/>
        <p:nvPr/>
      </p:nvGrpSpPr>
      <p:grpSpPr>
        <a:xfrm>
          <a:off x="0" y="0"/>
          <a:ext cx="0" cy="0"/>
          <a:chOff x="0" y="0"/>
          <a:chExt cx="0" cy="0"/>
        </a:xfrm>
      </p:grpSpPr>
      <p:sp>
        <p:nvSpPr>
          <p:cNvPr id="9" name="Pravouhlý trojuholník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Rovnoramenný trojuholník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Zástupný symbol dátumu 3"/>
          <p:cNvSpPr>
            <a:spLocks noGrp="1"/>
          </p:cNvSpPr>
          <p:nvPr>
            <p:ph type="dt" sz="half" idx="10"/>
          </p:nvPr>
        </p:nvSpPr>
        <p:spPr>
          <a:xfrm>
            <a:off x="6955632" y="6477000"/>
            <a:ext cx="2133600" cy="304800"/>
          </a:xfrm>
        </p:spPr>
        <p:txBody>
          <a:bodyPr/>
          <a:lstStyle/>
          <a:p>
            <a:fld id="{55442EE7-5CD1-4B8B-AE6A-ACD32E96362D}" type="datetimeFigureOut">
              <a:rPr lang="sk-SK" smtClean="0"/>
              <a:pPr/>
              <a:t>17. 12. 2017</a:t>
            </a:fld>
            <a:endParaRPr lang="sk-SK"/>
          </a:p>
        </p:txBody>
      </p:sp>
      <p:sp>
        <p:nvSpPr>
          <p:cNvPr id="5" name="Zástupný symbol päty 4"/>
          <p:cNvSpPr>
            <a:spLocks noGrp="1"/>
          </p:cNvSpPr>
          <p:nvPr>
            <p:ph type="ftr" sz="quarter" idx="11"/>
          </p:nvPr>
        </p:nvSpPr>
        <p:spPr>
          <a:xfrm>
            <a:off x="2619376" y="6480969"/>
            <a:ext cx="4260056" cy="300831"/>
          </a:xfrm>
        </p:spPr>
        <p:txBody>
          <a:bodyPr/>
          <a:lstStyle/>
          <a:p>
            <a:endParaRPr lang="sk-SK"/>
          </a:p>
        </p:txBody>
      </p:sp>
      <p:sp>
        <p:nvSpPr>
          <p:cNvPr id="6" name="Zástupný symbol čísla snímky 5"/>
          <p:cNvSpPr>
            <a:spLocks noGrp="1"/>
          </p:cNvSpPr>
          <p:nvPr>
            <p:ph type="sldNum" sz="quarter" idx="12"/>
          </p:nvPr>
        </p:nvSpPr>
        <p:spPr>
          <a:xfrm>
            <a:off x="8451056" y="809624"/>
            <a:ext cx="502920" cy="300831"/>
          </a:xfrm>
        </p:spPr>
        <p:txBody>
          <a:bodyPr/>
          <a:lstStyle/>
          <a:p>
            <a:fld id="{E6936BBB-6096-49B5-9D0F-E882006B49D5}" type="slidenum">
              <a:rPr lang="sk-SK" smtClean="0"/>
              <a:pPr/>
              <a:t>‹#›</a:t>
            </a:fld>
            <a:endParaRPr lang="sk-SK"/>
          </a:p>
        </p:txBody>
      </p:sp>
      <p:cxnSp>
        <p:nvCxnSpPr>
          <p:cNvPr id="11" name="Rovná spojnica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Rovná spojnica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Nadpis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sk-SK" smtClean="0"/>
              <a:t>Kliknite sem a upravte štýl predlohy nadpisov.</a:t>
            </a:r>
            <a:endParaRPr kumimoji="0" lang="en-US"/>
          </a:p>
        </p:txBody>
      </p:sp>
      <p:sp>
        <p:nvSpPr>
          <p:cNvPr id="3" name="Zástupný symbol textu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sk-SK" smtClean="0"/>
              <a:t>Kliknite sem a upravte štýly predlohy textu.</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marL="0" algn="l">
              <a:defRPr/>
            </a:lvl1pPr>
          </a:lstStyle>
          <a:p>
            <a:r>
              <a:rPr kumimoji="0" lang="sk-SK" smtClean="0"/>
              <a:t>Kliknite sem a upravte štýl predlohy nadpisov.</a:t>
            </a:r>
            <a:endParaRPr kumimoji="0" lang="en-US"/>
          </a:p>
        </p:txBody>
      </p:sp>
      <p:sp>
        <p:nvSpPr>
          <p:cNvPr id="3" name="Zástupný symbol obsahu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obsahu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5" name="Zástupný symbol dátumu 4"/>
          <p:cNvSpPr>
            <a:spLocks noGrp="1"/>
          </p:cNvSpPr>
          <p:nvPr>
            <p:ph type="dt" sz="half" idx="10"/>
          </p:nvPr>
        </p:nvSpPr>
        <p:spPr>
          <a:xfrm>
            <a:off x="4791456" y="6480969"/>
            <a:ext cx="2133600" cy="301752"/>
          </a:xfrm>
        </p:spPr>
        <p:txBody>
          <a:bodyPr/>
          <a:lstStyle/>
          <a:p>
            <a:fld id="{55442EE7-5CD1-4B8B-AE6A-ACD32E96362D}" type="datetimeFigureOut">
              <a:rPr lang="sk-SK" smtClean="0"/>
              <a:pPr/>
              <a:t>17. 12. 2017</a:t>
            </a:fld>
            <a:endParaRPr lang="sk-SK"/>
          </a:p>
        </p:txBody>
      </p:sp>
      <p:sp>
        <p:nvSpPr>
          <p:cNvPr id="6" name="Zástupný symbol päty 5"/>
          <p:cNvSpPr>
            <a:spLocks noGrp="1"/>
          </p:cNvSpPr>
          <p:nvPr>
            <p:ph type="ftr" sz="quarter" idx="11"/>
          </p:nvPr>
        </p:nvSpPr>
        <p:spPr>
          <a:xfrm>
            <a:off x="457200" y="6480969"/>
            <a:ext cx="4260056" cy="301752"/>
          </a:xfrm>
        </p:spPr>
        <p:txBody>
          <a:bodyPr/>
          <a:lstStyle/>
          <a:p>
            <a:endParaRPr lang="sk-SK"/>
          </a:p>
        </p:txBody>
      </p:sp>
      <p:sp>
        <p:nvSpPr>
          <p:cNvPr id="7" name="Zástupný symbol čísla snímky 6"/>
          <p:cNvSpPr>
            <a:spLocks noGrp="1"/>
          </p:cNvSpPr>
          <p:nvPr>
            <p:ph type="sldNum" sz="quarter" idx="12"/>
          </p:nvPr>
        </p:nvSpPr>
        <p:spPr>
          <a:xfrm>
            <a:off x="7589520" y="6480969"/>
            <a:ext cx="502920" cy="301752"/>
          </a:xfrm>
        </p:spPr>
        <p:txBody>
          <a:bodyPr/>
          <a:lstStyle/>
          <a:p>
            <a:fld id="{E6936BBB-6096-49B5-9D0F-E882006B49D5}" type="slidenum">
              <a:rPr lang="sk-SK" smtClean="0"/>
              <a:pPr/>
              <a:t>‹#›</a:t>
            </a:fld>
            <a:endParaRPr lang="sk-S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ovnanie">
    <p:bg>
      <p:bgRef idx="1002">
        <a:schemeClr val="bg2"/>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sk-SK" smtClean="0"/>
              <a:t>Kliknite sem a upravte štýl predlohy nadpisov.</a:t>
            </a:r>
            <a:endParaRPr kumimoji="0" lang="en-US"/>
          </a:p>
        </p:txBody>
      </p:sp>
      <p:sp>
        <p:nvSpPr>
          <p:cNvPr id="3" name="Zástupný symbol textu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sk-SK" smtClean="0"/>
              <a:t>Kliknite sem a upravte štýly predlohy textu.</a:t>
            </a:r>
          </a:p>
        </p:txBody>
      </p:sp>
      <p:sp>
        <p:nvSpPr>
          <p:cNvPr id="4" name="Zástupný symbol textu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sk-SK" smtClean="0"/>
              <a:t>Kliknite sem a upravte štýly predlohy textu.</a:t>
            </a:r>
          </a:p>
        </p:txBody>
      </p:sp>
      <p:sp>
        <p:nvSpPr>
          <p:cNvPr id="5" name="Zástupný symbol obsahu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6" name="Zástupný symbol obsahu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7" name="Zástupný symbol dátumu 6"/>
          <p:cNvSpPr>
            <a:spLocks noGrp="1"/>
          </p:cNvSpPr>
          <p:nvPr>
            <p:ph type="dt" sz="half" idx="10"/>
          </p:nvPr>
        </p:nvSpPr>
        <p:spPr>
          <a:xfrm>
            <a:off x="4791456" y="6480969"/>
            <a:ext cx="2130552" cy="301752"/>
          </a:xfrm>
        </p:spPr>
        <p:txBody>
          <a:bodyPr/>
          <a:lstStyle/>
          <a:p>
            <a:fld id="{55442EE7-5CD1-4B8B-AE6A-ACD32E96362D}" type="datetimeFigureOut">
              <a:rPr lang="sk-SK" smtClean="0"/>
              <a:pPr/>
              <a:t>17. 12. 2017</a:t>
            </a:fld>
            <a:endParaRPr lang="sk-SK"/>
          </a:p>
        </p:txBody>
      </p:sp>
      <p:sp>
        <p:nvSpPr>
          <p:cNvPr id="8" name="Zástupný symbol päty 7"/>
          <p:cNvSpPr>
            <a:spLocks noGrp="1"/>
          </p:cNvSpPr>
          <p:nvPr>
            <p:ph type="ftr" sz="quarter" idx="11"/>
          </p:nvPr>
        </p:nvSpPr>
        <p:spPr>
          <a:xfrm>
            <a:off x="457200" y="6480969"/>
            <a:ext cx="4261104" cy="301752"/>
          </a:xfrm>
        </p:spPr>
        <p:txBody>
          <a:bodyPr/>
          <a:lstStyle/>
          <a:p>
            <a:endParaRPr lang="sk-SK"/>
          </a:p>
        </p:txBody>
      </p:sp>
      <p:sp>
        <p:nvSpPr>
          <p:cNvPr id="9" name="Zástupný symbol čísla snímky 8"/>
          <p:cNvSpPr>
            <a:spLocks noGrp="1"/>
          </p:cNvSpPr>
          <p:nvPr>
            <p:ph type="sldNum" sz="quarter" idx="12"/>
          </p:nvPr>
        </p:nvSpPr>
        <p:spPr>
          <a:xfrm>
            <a:off x="7589520" y="6483096"/>
            <a:ext cx="502920" cy="301752"/>
          </a:xfrm>
        </p:spPr>
        <p:txBody>
          <a:bodyPr/>
          <a:lstStyle>
            <a:lvl1pPr algn="ctr">
              <a:defRPr/>
            </a:lvl1pPr>
          </a:lstStyle>
          <a:p>
            <a:fld id="{E6936BBB-6096-49B5-9D0F-E882006B49D5}" type="slidenum">
              <a:rPr lang="sk-SK" smtClean="0"/>
              <a:pPr/>
              <a:t>‹#›</a:t>
            </a:fld>
            <a:endParaRPr lang="sk-SK"/>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b="0"/>
            </a:lvl1pPr>
          </a:lstStyle>
          <a:p>
            <a:r>
              <a:rPr kumimoji="0" lang="sk-SK" smtClean="0"/>
              <a:t>Kliknite sem a upravte štýl predlohy nadpisov.</a:t>
            </a:r>
            <a:endParaRPr kumimoji="0" lang="en-US"/>
          </a:p>
        </p:txBody>
      </p:sp>
      <p:sp>
        <p:nvSpPr>
          <p:cNvPr id="3" name="Zástupný symbol dátumu 2"/>
          <p:cNvSpPr>
            <a:spLocks noGrp="1"/>
          </p:cNvSpPr>
          <p:nvPr>
            <p:ph type="dt" sz="half" idx="10"/>
          </p:nvPr>
        </p:nvSpPr>
        <p:spPr/>
        <p:txBody>
          <a:bodyPr/>
          <a:lstStyle/>
          <a:p>
            <a:fld id="{55442EE7-5CD1-4B8B-AE6A-ACD32E96362D}" type="datetimeFigureOut">
              <a:rPr lang="sk-SK" smtClean="0"/>
              <a:pPr/>
              <a:t>17. 12. 2017</a:t>
            </a:fld>
            <a:endParaRPr lang="sk-SK"/>
          </a:p>
        </p:txBody>
      </p:sp>
      <p:sp>
        <p:nvSpPr>
          <p:cNvPr id="4" name="Zástupný symbol päty 3"/>
          <p:cNvSpPr>
            <a:spLocks noGrp="1"/>
          </p:cNvSpPr>
          <p:nvPr>
            <p:ph type="ftr" sz="quarter" idx="11"/>
          </p:nvPr>
        </p:nvSpPr>
        <p:spPr/>
        <p:txBody>
          <a:bodyPr/>
          <a:lstStyle/>
          <a:p>
            <a:endParaRPr lang="sk-SK"/>
          </a:p>
        </p:txBody>
      </p:sp>
      <p:sp>
        <p:nvSpPr>
          <p:cNvPr id="5" name="Zástupný symbol čísla snímky 4"/>
          <p:cNvSpPr>
            <a:spLocks noGrp="1"/>
          </p:cNvSpPr>
          <p:nvPr>
            <p:ph type="sldNum" sz="quarter" idx="12"/>
          </p:nvPr>
        </p:nvSpPr>
        <p:spPr/>
        <p:txBody>
          <a:bodyPr/>
          <a:lstStyle/>
          <a:p>
            <a:fld id="{E6936BBB-6096-49B5-9D0F-E882006B49D5}" type="slidenum">
              <a:rPr lang="sk-SK" smtClean="0"/>
              <a:pPr/>
              <a:t>‹#›</a:t>
            </a:fld>
            <a:endParaRPr lang="sk-S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a:xfrm>
            <a:off x="4791456" y="6480969"/>
            <a:ext cx="2133600" cy="301752"/>
          </a:xfrm>
        </p:spPr>
        <p:txBody>
          <a:bodyPr/>
          <a:lstStyle/>
          <a:p>
            <a:fld id="{55442EE7-5CD1-4B8B-AE6A-ACD32E96362D}" type="datetimeFigureOut">
              <a:rPr lang="sk-SK" smtClean="0"/>
              <a:pPr/>
              <a:t>17. 12. 2017</a:t>
            </a:fld>
            <a:endParaRPr lang="sk-SK"/>
          </a:p>
        </p:txBody>
      </p:sp>
      <p:sp>
        <p:nvSpPr>
          <p:cNvPr id="3" name="Zástupný symbol päty 2"/>
          <p:cNvSpPr>
            <a:spLocks noGrp="1"/>
          </p:cNvSpPr>
          <p:nvPr>
            <p:ph type="ftr" sz="quarter" idx="11"/>
          </p:nvPr>
        </p:nvSpPr>
        <p:spPr>
          <a:xfrm>
            <a:off x="457200" y="6481890"/>
            <a:ext cx="4260056" cy="300831"/>
          </a:xfrm>
        </p:spPr>
        <p:txBody>
          <a:bodyPr/>
          <a:lstStyle/>
          <a:p>
            <a:endParaRPr lang="sk-SK"/>
          </a:p>
        </p:txBody>
      </p:sp>
      <p:sp>
        <p:nvSpPr>
          <p:cNvPr id="4" name="Zástupný symbol čísla snímky 3"/>
          <p:cNvSpPr>
            <a:spLocks noGrp="1"/>
          </p:cNvSpPr>
          <p:nvPr>
            <p:ph type="sldNum" sz="quarter" idx="12"/>
          </p:nvPr>
        </p:nvSpPr>
        <p:spPr>
          <a:xfrm>
            <a:off x="7589520" y="6480969"/>
            <a:ext cx="502920" cy="301752"/>
          </a:xfrm>
        </p:spPr>
        <p:txBody>
          <a:bodyPr/>
          <a:lstStyle/>
          <a:p>
            <a:fld id="{E6936BBB-6096-49B5-9D0F-E882006B49D5}" type="slidenum">
              <a:rPr lang="sk-SK" smtClean="0"/>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popisom">
    <p:bg>
      <p:bgRef idx="1002">
        <a:schemeClr val="bg2"/>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sk-SK" smtClean="0"/>
              <a:t>Kliknite sem a upravte štýl predlohy nadpisov.</a:t>
            </a:r>
            <a:endParaRPr kumimoji="0" lang="en-US"/>
          </a:p>
        </p:txBody>
      </p:sp>
      <p:sp>
        <p:nvSpPr>
          <p:cNvPr id="3" name="Zástupný symbol textu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sk-SK" smtClean="0"/>
              <a:t>Kliknite sem a upravte štýly predlohy textu.</a:t>
            </a:r>
          </a:p>
        </p:txBody>
      </p:sp>
      <p:sp>
        <p:nvSpPr>
          <p:cNvPr id="4" name="Zástupný symbol obsahu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5" name="Zástupný symbol dátumu 4"/>
          <p:cNvSpPr>
            <a:spLocks noGrp="1"/>
          </p:cNvSpPr>
          <p:nvPr>
            <p:ph type="dt" sz="half" idx="10"/>
          </p:nvPr>
        </p:nvSpPr>
        <p:spPr>
          <a:xfrm>
            <a:off x="6278976" y="6556248"/>
            <a:ext cx="2133600" cy="301752"/>
          </a:xfrm>
        </p:spPr>
        <p:txBody>
          <a:bodyPr/>
          <a:lstStyle>
            <a:lvl1pPr>
              <a:defRPr sz="900"/>
            </a:lvl1pPr>
          </a:lstStyle>
          <a:p>
            <a:fld id="{55442EE7-5CD1-4B8B-AE6A-ACD32E96362D}" type="datetimeFigureOut">
              <a:rPr lang="sk-SK" smtClean="0"/>
              <a:pPr/>
              <a:t>17. 12. 2017</a:t>
            </a:fld>
            <a:endParaRPr lang="sk-SK"/>
          </a:p>
        </p:txBody>
      </p:sp>
      <p:sp>
        <p:nvSpPr>
          <p:cNvPr id="6" name="Zástupný symbol päty 5"/>
          <p:cNvSpPr>
            <a:spLocks noGrp="1"/>
          </p:cNvSpPr>
          <p:nvPr>
            <p:ph type="ftr" sz="quarter" idx="11"/>
          </p:nvPr>
        </p:nvSpPr>
        <p:spPr>
          <a:xfrm>
            <a:off x="1135856" y="6556248"/>
            <a:ext cx="5143120" cy="301752"/>
          </a:xfrm>
        </p:spPr>
        <p:txBody>
          <a:bodyPr/>
          <a:lstStyle>
            <a:lvl1pPr>
              <a:defRPr sz="900"/>
            </a:lvl1pPr>
          </a:lstStyle>
          <a:p>
            <a:endParaRPr lang="sk-SK"/>
          </a:p>
        </p:txBody>
      </p:sp>
      <p:sp>
        <p:nvSpPr>
          <p:cNvPr id="7" name="Zástupný symbol čísla snímky 6"/>
          <p:cNvSpPr>
            <a:spLocks noGrp="1"/>
          </p:cNvSpPr>
          <p:nvPr>
            <p:ph type="sldNum" sz="quarter" idx="12"/>
          </p:nvPr>
        </p:nvSpPr>
        <p:spPr>
          <a:xfrm>
            <a:off x="8410576" y="6556248"/>
            <a:ext cx="502920" cy="301752"/>
          </a:xfrm>
        </p:spPr>
        <p:txBody>
          <a:bodyPr/>
          <a:lstStyle>
            <a:lvl1pPr>
              <a:defRPr sz="900"/>
            </a:lvl1pPr>
          </a:lstStyle>
          <a:p>
            <a:fld id="{E6936BBB-6096-49B5-9D0F-E882006B49D5}" type="slidenum">
              <a:rPr lang="sk-SK" smtClean="0"/>
              <a:pPr/>
              <a:t>‹#›</a:t>
            </a:fld>
            <a:endParaRPr lang="sk-SK"/>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ok s popisom">
    <p:bg>
      <p:bgRef idx="1002">
        <a:schemeClr val="bg1"/>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sk-SK" smtClean="0"/>
              <a:t>Kliknite sem a upravte štýl predlohy nadpisov.</a:t>
            </a:r>
            <a:endParaRPr kumimoji="0" lang="en-US"/>
          </a:p>
        </p:txBody>
      </p:sp>
      <p:sp>
        <p:nvSpPr>
          <p:cNvPr id="3" name="Zástupný symbol obrázka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sk-SK" smtClean="0"/>
              <a:t>Ak chcete pridať obrázok, kliknite na ikonu</a:t>
            </a:r>
            <a:endParaRPr kumimoji="0" lang="en-US" dirty="0"/>
          </a:p>
        </p:txBody>
      </p:sp>
      <p:sp>
        <p:nvSpPr>
          <p:cNvPr id="4" name="Zástupný symbol textu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sk-SK" smtClean="0"/>
              <a:t>Kliknite sem a upravte štýly predlohy textu.</a:t>
            </a:r>
          </a:p>
        </p:txBody>
      </p:sp>
      <p:sp>
        <p:nvSpPr>
          <p:cNvPr id="5" name="Zástupný symbol dátumu 4"/>
          <p:cNvSpPr>
            <a:spLocks noGrp="1"/>
          </p:cNvSpPr>
          <p:nvPr>
            <p:ph type="dt" sz="half" idx="10"/>
          </p:nvPr>
        </p:nvSpPr>
        <p:spPr>
          <a:xfrm>
            <a:off x="6108192" y="6556248"/>
            <a:ext cx="2103120" cy="301752"/>
          </a:xfrm>
        </p:spPr>
        <p:txBody>
          <a:bodyPr/>
          <a:lstStyle>
            <a:lvl1pPr>
              <a:defRPr sz="900"/>
            </a:lvl1pPr>
          </a:lstStyle>
          <a:p>
            <a:fld id="{55442EE7-5CD1-4B8B-AE6A-ACD32E96362D}" type="datetimeFigureOut">
              <a:rPr lang="sk-SK" smtClean="0"/>
              <a:pPr/>
              <a:t>17. 12. 2017</a:t>
            </a:fld>
            <a:endParaRPr lang="sk-SK"/>
          </a:p>
        </p:txBody>
      </p:sp>
      <p:sp>
        <p:nvSpPr>
          <p:cNvPr id="6" name="Zástupný symbol päty 5"/>
          <p:cNvSpPr>
            <a:spLocks noGrp="1"/>
          </p:cNvSpPr>
          <p:nvPr>
            <p:ph type="ftr" sz="quarter" idx="11"/>
          </p:nvPr>
        </p:nvSpPr>
        <p:spPr>
          <a:xfrm>
            <a:off x="1170432" y="6557169"/>
            <a:ext cx="4948072" cy="301752"/>
          </a:xfrm>
        </p:spPr>
        <p:txBody>
          <a:bodyPr/>
          <a:lstStyle>
            <a:lvl1pPr>
              <a:defRPr sz="900"/>
            </a:lvl1pPr>
          </a:lstStyle>
          <a:p>
            <a:endParaRPr lang="sk-SK"/>
          </a:p>
        </p:txBody>
      </p:sp>
      <p:sp>
        <p:nvSpPr>
          <p:cNvPr id="7" name="Zástupný symbol čísla snímky 6"/>
          <p:cNvSpPr>
            <a:spLocks noGrp="1"/>
          </p:cNvSpPr>
          <p:nvPr>
            <p:ph type="sldNum" sz="quarter" idx="12"/>
          </p:nvPr>
        </p:nvSpPr>
        <p:spPr>
          <a:xfrm>
            <a:off x="8217192" y="6556248"/>
            <a:ext cx="365760" cy="301752"/>
          </a:xfrm>
        </p:spPr>
        <p:txBody>
          <a:bodyPr/>
          <a:lstStyle>
            <a:lvl1pPr algn="ctr">
              <a:defRPr sz="900"/>
            </a:lvl1pPr>
          </a:lstStyle>
          <a:p>
            <a:fld id="{E6936BBB-6096-49B5-9D0F-E882006B49D5}" type="slidenum">
              <a:rPr lang="sk-SK" smtClean="0"/>
              <a:pPr/>
              <a:t>‹#›</a:t>
            </a:fld>
            <a:endParaRPr lang="sk-SK"/>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sk-SK" smtClean="0"/>
              <a:t>Kliknite sem a upravte štýl predlohy nadpisov.</a:t>
            </a:r>
            <a:endParaRPr kumimoji="0" lang="en-US"/>
          </a:p>
        </p:txBody>
      </p:sp>
      <p:sp>
        <p:nvSpPr>
          <p:cNvPr id="3" name="Zástupný symbol zvislého textu 2"/>
          <p:cNvSpPr>
            <a:spLocks noGrp="1"/>
          </p:cNvSpPr>
          <p:nvPr>
            <p:ph type="body" orient="vert" idx="1"/>
          </p:nvPr>
        </p:nvSpPr>
        <p:spPr/>
        <p:txBody>
          <a:bodyPr vert="eaVer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p>
            <a:fld id="{55442EE7-5CD1-4B8B-AE6A-ACD32E96362D}" type="datetimeFigureOut">
              <a:rPr lang="sk-SK" smtClean="0"/>
              <a:pPr/>
              <a:t>17. 12. 2017</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E6936BBB-6096-49B5-9D0F-E882006B49D5}" type="slidenum">
              <a:rPr lang="sk-SK" smtClean="0"/>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781800" y="381000"/>
            <a:ext cx="1905000" cy="5486400"/>
          </a:xfrm>
        </p:spPr>
        <p:txBody>
          <a:bodyPr vert="eaVert"/>
          <a:lstStyle/>
          <a:p>
            <a:r>
              <a:rPr kumimoji="0" lang="sk-SK" smtClean="0"/>
              <a:t>Kliknite sem a upravte štýl predlohy nadpisov.</a:t>
            </a:r>
            <a:endParaRPr kumimoji="0" lang="en-US"/>
          </a:p>
        </p:txBody>
      </p:sp>
      <p:sp>
        <p:nvSpPr>
          <p:cNvPr id="3" name="Zástupný symbol zvislého textu 2"/>
          <p:cNvSpPr>
            <a:spLocks noGrp="1"/>
          </p:cNvSpPr>
          <p:nvPr>
            <p:ph type="body" orient="vert" idx="1"/>
          </p:nvPr>
        </p:nvSpPr>
        <p:spPr>
          <a:xfrm>
            <a:off x="457200" y="381000"/>
            <a:ext cx="6248400" cy="5486400"/>
          </a:xfrm>
        </p:spPr>
        <p:txBody>
          <a:bodyPr vert="eaVert"/>
          <a:lstStyle/>
          <a:p>
            <a:pPr lvl="0" eaLnBrk="1" latinLnBrk="0" hangingPunct="1"/>
            <a:r>
              <a:rPr lang="sk-SK" smtClean="0"/>
              <a:t>Kliknite sem a upravte štýly predlohy textu.</a:t>
            </a:r>
          </a:p>
          <a:p>
            <a:pPr lvl="1" eaLnBrk="1" latinLnBrk="0" hangingPunct="1"/>
            <a:r>
              <a:rPr lang="sk-SK" smtClean="0"/>
              <a:t>Druhá úroveň</a:t>
            </a:r>
          </a:p>
          <a:p>
            <a:pPr lvl="2" eaLnBrk="1" latinLnBrk="0" hangingPunct="1"/>
            <a:r>
              <a:rPr lang="sk-SK" smtClean="0"/>
              <a:t>Tretia úroveň</a:t>
            </a:r>
          </a:p>
          <a:p>
            <a:pPr lvl="3" eaLnBrk="1" latinLnBrk="0" hangingPunct="1"/>
            <a:r>
              <a:rPr lang="sk-SK" smtClean="0"/>
              <a:t>Štvrtá úroveň</a:t>
            </a:r>
          </a:p>
          <a:p>
            <a:pPr lvl="4" eaLnBrk="1" latinLnBrk="0" hangingPunct="1"/>
            <a:r>
              <a:rPr lang="sk-SK" smtClean="0"/>
              <a:t>Piata úroveň</a:t>
            </a:r>
            <a:endParaRPr kumimoji="0" lang="en-US"/>
          </a:p>
        </p:txBody>
      </p:sp>
      <p:sp>
        <p:nvSpPr>
          <p:cNvPr id="4" name="Zástupný symbol dátumu 3"/>
          <p:cNvSpPr>
            <a:spLocks noGrp="1"/>
          </p:cNvSpPr>
          <p:nvPr>
            <p:ph type="dt" sz="half" idx="10"/>
          </p:nvPr>
        </p:nvSpPr>
        <p:spPr/>
        <p:txBody>
          <a:bodyPr/>
          <a:lstStyle/>
          <a:p>
            <a:fld id="{55442EE7-5CD1-4B8B-AE6A-ACD32E96362D}" type="datetimeFigureOut">
              <a:rPr lang="sk-SK" smtClean="0"/>
              <a:pPr/>
              <a:t>17. 12. 2017</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E6936BBB-6096-49B5-9D0F-E882006B49D5}" type="slidenum">
              <a:rPr lang="sk-SK" smtClean="0"/>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Pravouhlý trojuholník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Rovná spojnica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Rovná spojnica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Zástupný symbol nadpisu 21"/>
          <p:cNvSpPr>
            <a:spLocks noGrp="1"/>
          </p:cNvSpPr>
          <p:nvPr>
            <p:ph type="title"/>
          </p:nvPr>
        </p:nvSpPr>
        <p:spPr>
          <a:xfrm>
            <a:off x="457200" y="267494"/>
            <a:ext cx="8229600" cy="1399032"/>
          </a:xfrm>
          <a:prstGeom prst="rect">
            <a:avLst/>
          </a:prstGeom>
        </p:spPr>
        <p:txBody>
          <a:bodyPr vert="horz" anchor="ctr">
            <a:normAutofit/>
          </a:bodyPr>
          <a:lstStyle/>
          <a:p>
            <a:r>
              <a:rPr kumimoji="0" lang="sk-SK" smtClean="0"/>
              <a:t>Kliknite sem a upravte štýl predlohy nadpisov.</a:t>
            </a:r>
            <a:endParaRPr kumimoji="0" lang="en-US"/>
          </a:p>
        </p:txBody>
      </p:sp>
      <p:sp>
        <p:nvSpPr>
          <p:cNvPr id="13" name="Zástupný symbol textu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sk-SK" smtClean="0"/>
              <a:t>Kliknite sem a upravte štýly predlohy textu.</a:t>
            </a:r>
          </a:p>
          <a:p>
            <a:pPr lvl="1" eaLnBrk="1" latinLnBrk="0" hangingPunct="1"/>
            <a:r>
              <a:rPr kumimoji="0" lang="sk-SK" smtClean="0"/>
              <a:t>Druhá úroveň</a:t>
            </a:r>
          </a:p>
          <a:p>
            <a:pPr lvl="2" eaLnBrk="1" latinLnBrk="0" hangingPunct="1"/>
            <a:r>
              <a:rPr kumimoji="0" lang="sk-SK" smtClean="0"/>
              <a:t>Tretia úroveň</a:t>
            </a:r>
          </a:p>
          <a:p>
            <a:pPr lvl="3" eaLnBrk="1" latinLnBrk="0" hangingPunct="1"/>
            <a:r>
              <a:rPr kumimoji="0" lang="sk-SK" smtClean="0"/>
              <a:t>Štvrtá úroveň</a:t>
            </a:r>
          </a:p>
          <a:p>
            <a:pPr lvl="4" eaLnBrk="1" latinLnBrk="0" hangingPunct="1"/>
            <a:r>
              <a:rPr kumimoji="0" lang="sk-SK" smtClean="0"/>
              <a:t>Piata úroveň</a:t>
            </a:r>
            <a:endParaRPr kumimoji="0" lang="en-US"/>
          </a:p>
        </p:txBody>
      </p:sp>
      <p:sp>
        <p:nvSpPr>
          <p:cNvPr id="14" name="Zástupný symbol dátumu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5442EE7-5CD1-4B8B-AE6A-ACD32E96362D}" type="datetimeFigureOut">
              <a:rPr lang="sk-SK" smtClean="0"/>
              <a:pPr/>
              <a:t>17. 12. 2017</a:t>
            </a:fld>
            <a:endParaRPr lang="sk-SK"/>
          </a:p>
        </p:txBody>
      </p:sp>
      <p:sp>
        <p:nvSpPr>
          <p:cNvPr id="3" name="Zástupný symbol päty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sk-SK"/>
          </a:p>
        </p:txBody>
      </p:sp>
      <p:sp>
        <p:nvSpPr>
          <p:cNvPr id="23" name="Zástupný symbol čísla snímky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E6936BBB-6096-49B5-9D0F-E882006B49D5}" type="slidenum">
              <a:rPr lang="sk-SK" smtClean="0"/>
              <a:pPr/>
              <a:t>‹#›</a:t>
            </a:fld>
            <a:endParaRPr lang="sk-SK"/>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6.wmf"/><Relationship Id="rId4" Type="http://schemas.openxmlformats.org/officeDocument/2006/relationships/oleObject" Target="../embeddings/oleObject1.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1.wmf"/><Relationship Id="rId5" Type="http://schemas.openxmlformats.org/officeDocument/2006/relationships/oleObject" Target="../embeddings/oleObject3.bin"/><Relationship Id="rId4" Type="http://schemas.openxmlformats.org/officeDocument/2006/relationships/image" Target="../media/image30.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sk-SK" dirty="0" smtClean="0"/>
              <a:t>MODELOVANIE V ELEKTROENERGETIKE</a:t>
            </a:r>
            <a:endParaRPr lang="sk-SK" dirty="0"/>
          </a:p>
        </p:txBody>
      </p:sp>
      <p:sp>
        <p:nvSpPr>
          <p:cNvPr id="3" name="Podnadpis 2"/>
          <p:cNvSpPr>
            <a:spLocks noGrp="1"/>
          </p:cNvSpPr>
          <p:nvPr>
            <p:ph type="subTitle" idx="1"/>
          </p:nvPr>
        </p:nvSpPr>
        <p:spPr/>
        <p:txBody>
          <a:bodyPr/>
          <a:lstStyle/>
          <a:p>
            <a:r>
              <a:rPr lang="sk-SK" b="1" dirty="0" smtClean="0"/>
              <a:t>Otázka č.11</a:t>
            </a:r>
          </a:p>
        </p:txBody>
      </p:sp>
      <p:sp>
        <p:nvSpPr>
          <p:cNvPr id="4" name="BlokTextu 3"/>
          <p:cNvSpPr txBox="1"/>
          <p:nvPr/>
        </p:nvSpPr>
        <p:spPr>
          <a:xfrm>
            <a:off x="5580112" y="5661248"/>
            <a:ext cx="2880320" cy="369332"/>
          </a:xfrm>
          <a:prstGeom prst="rect">
            <a:avLst/>
          </a:prstGeom>
          <a:noFill/>
          <a:ln>
            <a:noFill/>
          </a:ln>
        </p:spPr>
        <p:txBody>
          <a:bodyPr wrap="square" rtlCol="0">
            <a:spAutoFit/>
          </a:bodyPr>
          <a:lstStyle/>
          <a:p>
            <a:r>
              <a:rPr lang="sk-SK"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Bc. Jakub Darvaši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Znenie otázky</a:t>
            </a:r>
            <a:endParaRPr lang="sk-SK" dirty="0"/>
          </a:p>
        </p:txBody>
      </p:sp>
      <p:sp>
        <p:nvSpPr>
          <p:cNvPr id="3" name="Zástupný symbol obsahu 2"/>
          <p:cNvSpPr>
            <a:spLocks noGrp="1"/>
          </p:cNvSpPr>
          <p:nvPr>
            <p:ph idx="1"/>
          </p:nvPr>
        </p:nvSpPr>
        <p:spPr/>
        <p:txBody>
          <a:bodyPr/>
          <a:lstStyle/>
          <a:p>
            <a:pPr algn="just">
              <a:buNone/>
            </a:pPr>
            <a:r>
              <a:rPr lang="sk-SK" dirty="0" smtClean="0"/>
              <a:t>   Charakterizujte modely elektrických točivých strojov. Popíšte model synchrónneho stroja SM59 </a:t>
            </a:r>
            <a:r>
              <a:rPr lang="sk-SK" dirty="0" smtClean="0"/>
              <a:t>a univerzálneho </a:t>
            </a:r>
            <a:r>
              <a:rPr lang="sk-SK" dirty="0" smtClean="0"/>
              <a:t>motora UM v prostredí </a:t>
            </a:r>
            <a:r>
              <a:rPr lang="sk-SK" dirty="0" err="1" smtClean="0"/>
              <a:t>ATPDraw</a:t>
            </a:r>
            <a:r>
              <a:rPr lang="sk-SK" dirty="0" smtClean="0"/>
              <a:t>. Uveďte odlišné a spoločné parametre motora a generátora. Uveďte výhody a nevýhody jednotlivých modelov elektrických točivých strojov.</a:t>
            </a:r>
            <a:endParaRPr lang="sk-SK"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Elektrické stroje</a:t>
            </a:r>
            <a:endParaRPr lang="sk-SK" dirty="0"/>
          </a:p>
        </p:txBody>
      </p:sp>
      <p:sp>
        <p:nvSpPr>
          <p:cNvPr id="3" name="Zástupný symbol obsahu 2"/>
          <p:cNvSpPr>
            <a:spLocks noGrp="1"/>
          </p:cNvSpPr>
          <p:nvPr>
            <p:ph idx="1"/>
          </p:nvPr>
        </p:nvSpPr>
        <p:spPr>
          <a:xfrm>
            <a:off x="467544" y="1700808"/>
            <a:ext cx="8229600" cy="4572000"/>
          </a:xfrm>
        </p:spPr>
        <p:txBody>
          <a:bodyPr>
            <a:normAutofit lnSpcReduction="10000"/>
          </a:bodyPr>
          <a:lstStyle/>
          <a:p>
            <a:pPr algn="just">
              <a:buNone/>
            </a:pPr>
            <a:r>
              <a:rPr lang="sk-SK" sz="2400" b="1" i="1" dirty="0" smtClean="0"/>
              <a:t>Elektrické stroje </a:t>
            </a:r>
            <a:r>
              <a:rPr lang="sk-SK" sz="2400" dirty="0" smtClean="0"/>
              <a:t>sú zariadenia pracujúce na princípe elektromagnetickej premeny. Ich úlohou je premieňať jednu formu energie na inú, z ktorých aspoň jedna je elektrická energia. Podľa druhu premeny sú elektrické stroje delené na:</a:t>
            </a:r>
          </a:p>
          <a:p>
            <a:pPr algn="just">
              <a:buNone/>
            </a:pPr>
            <a:r>
              <a:rPr lang="sk-SK" sz="2400" dirty="0" smtClean="0"/>
              <a:t>  </a:t>
            </a:r>
          </a:p>
          <a:p>
            <a:pPr algn="just">
              <a:buFont typeface="Wingdings" pitchFamily="2" charset="2"/>
              <a:buChar char="§"/>
            </a:pPr>
            <a:r>
              <a:rPr lang="sk-SK" sz="2400" b="1" dirty="0" smtClean="0"/>
              <a:t>Generátory </a:t>
            </a:r>
            <a:r>
              <a:rPr lang="sk-SK" sz="2400" dirty="0" smtClean="0"/>
              <a:t>– mechanická energia na elektrickú</a:t>
            </a:r>
          </a:p>
          <a:p>
            <a:pPr algn="just">
              <a:buFont typeface="Wingdings" pitchFamily="2" charset="2"/>
              <a:buChar char="§"/>
            </a:pPr>
            <a:r>
              <a:rPr lang="sk-SK" sz="2400" b="1" dirty="0" smtClean="0"/>
              <a:t>Motory</a:t>
            </a:r>
            <a:r>
              <a:rPr lang="sk-SK" sz="2400" dirty="0" smtClean="0"/>
              <a:t> – elektrická energia na mechanickú</a:t>
            </a:r>
          </a:p>
          <a:p>
            <a:pPr algn="just">
              <a:buFont typeface="Wingdings" pitchFamily="2" charset="2"/>
              <a:buChar char="§"/>
            </a:pPr>
            <a:r>
              <a:rPr lang="sk-SK" sz="2400" b="1" dirty="0" smtClean="0"/>
              <a:t>Transformátory</a:t>
            </a:r>
            <a:r>
              <a:rPr lang="sk-SK" sz="2400" dirty="0" smtClean="0"/>
              <a:t> – modifikovanie napäťovej úrovne</a:t>
            </a:r>
          </a:p>
          <a:p>
            <a:pPr algn="just">
              <a:buFont typeface="Wingdings" pitchFamily="2" charset="2"/>
              <a:buChar char="§"/>
            </a:pPr>
            <a:r>
              <a:rPr lang="sk-SK" sz="2400" b="1" dirty="0" smtClean="0"/>
              <a:t>Rotačné meniče </a:t>
            </a:r>
            <a:r>
              <a:rPr lang="sk-SK" sz="2400" dirty="0" smtClean="0"/>
              <a:t>– menia charakter elektrickej energie (striedavé napätie na jednosmerné </a:t>
            </a:r>
            <a:r>
              <a:rPr lang="sk-SK" sz="2400" dirty="0" smtClean="0"/>
              <a:t>a naopak</a:t>
            </a:r>
            <a:r>
              <a:rPr lang="sk-SK" sz="2400" dirty="0" smtClean="0"/>
              <a:t>, zmena frekvencie a pod.)</a:t>
            </a:r>
            <a:endParaRPr lang="sk-SK" sz="24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Stavba elektrických strojov</a:t>
            </a:r>
            <a:endParaRPr lang="sk-SK" dirty="0"/>
          </a:p>
        </p:txBody>
      </p:sp>
      <p:sp>
        <p:nvSpPr>
          <p:cNvPr id="3" name="Zástupný symbol obsahu 2"/>
          <p:cNvSpPr>
            <a:spLocks noGrp="1"/>
          </p:cNvSpPr>
          <p:nvPr>
            <p:ph idx="1"/>
          </p:nvPr>
        </p:nvSpPr>
        <p:spPr>
          <a:xfrm>
            <a:off x="539552" y="1988840"/>
            <a:ext cx="8229600" cy="4572000"/>
          </a:xfrm>
        </p:spPr>
        <p:txBody>
          <a:bodyPr/>
          <a:lstStyle/>
          <a:p>
            <a:r>
              <a:rPr lang="sk-SK" sz="2800" dirty="0" smtClean="0"/>
              <a:t>Elektrické časti – vinutia</a:t>
            </a:r>
          </a:p>
          <a:p>
            <a:pPr>
              <a:buNone/>
            </a:pPr>
            <a:endParaRPr lang="sk-SK" sz="2800" dirty="0" smtClean="0"/>
          </a:p>
          <a:p>
            <a:r>
              <a:rPr lang="sk-SK" sz="2800" dirty="0" smtClean="0"/>
              <a:t>Magnetické obvody - materiály s dobrou magnetickou vodivosťou</a:t>
            </a:r>
          </a:p>
          <a:p>
            <a:pPr>
              <a:buNone/>
            </a:pPr>
            <a:endParaRPr lang="sk-SK" sz="2800" dirty="0" smtClean="0"/>
          </a:p>
          <a:p>
            <a:r>
              <a:rPr lang="sk-SK" sz="2800" dirty="0" smtClean="0"/>
              <a:t>Mechanické časti – ložiská, hriadele a pod.</a:t>
            </a:r>
          </a:p>
          <a:p>
            <a:endParaRPr lang="sk-SK" sz="2800" dirty="0" smtClean="0"/>
          </a:p>
          <a:p>
            <a:pPr>
              <a:buNone/>
            </a:pPr>
            <a:endParaRPr lang="sk-SK" sz="2800" dirty="0" smtClean="0"/>
          </a:p>
          <a:p>
            <a:endParaRPr lang="sk-SK"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Rozdelenie elektrických strojov</a:t>
            </a:r>
            <a:endParaRPr lang="sk-SK" dirty="0"/>
          </a:p>
        </p:txBody>
      </p:sp>
      <p:sp>
        <p:nvSpPr>
          <p:cNvPr id="3" name="Zástupný symbol obsahu 2"/>
          <p:cNvSpPr>
            <a:spLocks noGrp="1"/>
          </p:cNvSpPr>
          <p:nvPr>
            <p:ph idx="1"/>
          </p:nvPr>
        </p:nvSpPr>
        <p:spPr/>
        <p:txBody>
          <a:bodyPr/>
          <a:lstStyle/>
          <a:p>
            <a:r>
              <a:rPr lang="sk-SK" dirty="0" smtClean="0"/>
              <a:t>Podľa prúdovej sústavy :</a:t>
            </a:r>
          </a:p>
          <a:p>
            <a:pPr lvl="1"/>
            <a:r>
              <a:rPr lang="sk-SK" dirty="0" smtClean="0"/>
              <a:t>Jednosmerné, </a:t>
            </a:r>
            <a:r>
              <a:rPr lang="sk-SK" dirty="0" smtClean="0"/>
              <a:t>striedavé (</a:t>
            </a:r>
            <a:r>
              <a:rPr lang="sk-SK" dirty="0" smtClean="0"/>
              <a:t>synchrónne </a:t>
            </a:r>
            <a:r>
              <a:rPr lang="sk-SK" dirty="0" smtClean="0"/>
              <a:t>a asynchrónne</a:t>
            </a:r>
            <a:r>
              <a:rPr lang="sk-SK" dirty="0" smtClean="0"/>
              <a:t>) a univerzálne</a:t>
            </a:r>
          </a:p>
          <a:p>
            <a:pPr lvl="1">
              <a:buNone/>
            </a:pPr>
            <a:endParaRPr lang="sk-SK" dirty="0" smtClean="0"/>
          </a:p>
          <a:p>
            <a:r>
              <a:rPr lang="sk-SK" dirty="0" smtClean="0"/>
              <a:t>Z hľadiska točenia :</a:t>
            </a:r>
          </a:p>
          <a:p>
            <a:pPr lvl="1"/>
            <a:r>
              <a:rPr lang="sk-SK" dirty="0" smtClean="0"/>
              <a:t>Točivé a netočivé</a:t>
            </a:r>
          </a:p>
          <a:p>
            <a:pPr lvl="1">
              <a:buNone/>
            </a:pPr>
            <a:endParaRPr lang="sk-SK" dirty="0" smtClean="0"/>
          </a:p>
          <a:p>
            <a:r>
              <a:rPr lang="sk-SK" dirty="0" smtClean="0"/>
              <a:t>Podľa smeru toku energie :</a:t>
            </a:r>
          </a:p>
          <a:p>
            <a:pPr lvl="1"/>
            <a:r>
              <a:rPr lang="sk-SK" dirty="0" smtClean="0"/>
              <a:t>Generátory, motory a meniče</a:t>
            </a:r>
          </a:p>
          <a:p>
            <a:pPr lvl="1"/>
            <a:endParaRPr lang="sk-SK"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Procedúry TACS</a:t>
            </a:r>
            <a:endParaRPr lang="sk-SK" dirty="0"/>
          </a:p>
        </p:txBody>
      </p:sp>
      <p:sp>
        <p:nvSpPr>
          <p:cNvPr id="3" name="Zástupný symbol obsahu 2"/>
          <p:cNvSpPr>
            <a:spLocks noGrp="1"/>
          </p:cNvSpPr>
          <p:nvPr>
            <p:ph idx="1"/>
          </p:nvPr>
        </p:nvSpPr>
        <p:spPr>
          <a:xfrm>
            <a:off x="467544" y="1628800"/>
            <a:ext cx="8229600" cy="4572000"/>
          </a:xfrm>
        </p:spPr>
        <p:txBody>
          <a:bodyPr>
            <a:normAutofit lnSpcReduction="10000"/>
          </a:bodyPr>
          <a:lstStyle/>
          <a:p>
            <a:r>
              <a:rPr lang="sk-SK" b="1" dirty="0" err="1" smtClean="0"/>
              <a:t>T</a:t>
            </a:r>
            <a:r>
              <a:rPr lang="sk-SK" dirty="0" err="1" smtClean="0"/>
              <a:t>ransient</a:t>
            </a:r>
            <a:r>
              <a:rPr lang="sk-SK" dirty="0" smtClean="0"/>
              <a:t> </a:t>
            </a:r>
            <a:r>
              <a:rPr lang="sk-SK" b="1" dirty="0" err="1" smtClean="0"/>
              <a:t>A</a:t>
            </a:r>
            <a:r>
              <a:rPr lang="sk-SK" dirty="0" err="1" smtClean="0"/>
              <a:t>nalysis</a:t>
            </a:r>
            <a:r>
              <a:rPr lang="sk-SK" dirty="0" smtClean="0"/>
              <a:t> </a:t>
            </a:r>
            <a:r>
              <a:rPr lang="sk-SK" dirty="0" err="1" smtClean="0"/>
              <a:t>of</a:t>
            </a:r>
            <a:r>
              <a:rPr lang="sk-SK" dirty="0" smtClean="0"/>
              <a:t> </a:t>
            </a:r>
            <a:r>
              <a:rPr lang="sk-SK" b="1" dirty="0" err="1" smtClean="0"/>
              <a:t>C</a:t>
            </a:r>
            <a:r>
              <a:rPr lang="sk-SK" dirty="0" err="1" smtClean="0"/>
              <a:t>ontrol</a:t>
            </a:r>
            <a:r>
              <a:rPr lang="sk-SK" dirty="0" smtClean="0"/>
              <a:t> </a:t>
            </a:r>
            <a:r>
              <a:rPr lang="sk-SK" b="1" dirty="0" err="1" smtClean="0"/>
              <a:t>S</a:t>
            </a:r>
            <a:r>
              <a:rPr lang="sk-SK" dirty="0" err="1" smtClean="0"/>
              <a:t>ystems</a:t>
            </a:r>
            <a:endParaRPr lang="sk-SK" dirty="0" smtClean="0"/>
          </a:p>
          <a:p>
            <a:r>
              <a:rPr lang="sk-SK" dirty="0" smtClean="0"/>
              <a:t>Simulačné moduly, ktoré vykonávajú analýzu kontrolných systémov </a:t>
            </a:r>
            <a:r>
              <a:rPr lang="sk-SK" dirty="0" smtClean="0"/>
              <a:t>v prechodných </a:t>
            </a:r>
            <a:r>
              <a:rPr lang="sk-SK" dirty="0" smtClean="0"/>
              <a:t>stavoch. Podprogram umožňuje simulovať prenosové funkcie, logické obvody, integrátory, obmedzovače a ďalšie podobné bloky</a:t>
            </a:r>
          </a:p>
          <a:p>
            <a:r>
              <a:rPr lang="sk-SK" dirty="0" smtClean="0"/>
              <a:t>Môžu samostatne spracovávať vstupné hodnoty z elektrickej siete a generovať signály pre kontrolné a riadiace účely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Procedúry TACS</a:t>
            </a:r>
            <a:endParaRPr lang="sk-SK" dirty="0"/>
          </a:p>
        </p:txBody>
      </p:sp>
      <p:sp>
        <p:nvSpPr>
          <p:cNvPr id="3" name="Zástupný symbol obsahu 2"/>
          <p:cNvSpPr>
            <a:spLocks noGrp="1"/>
          </p:cNvSpPr>
          <p:nvPr>
            <p:ph idx="1"/>
          </p:nvPr>
        </p:nvSpPr>
        <p:spPr/>
        <p:txBody>
          <a:bodyPr>
            <a:normAutofit fontScale="85000" lnSpcReduction="20000"/>
          </a:bodyPr>
          <a:lstStyle/>
          <a:p>
            <a:r>
              <a:rPr lang="sk-SK" dirty="0" smtClean="0"/>
              <a:t>Spolupráca medzi elektrickou sieťou a TACS je založená na výmene </a:t>
            </a:r>
            <a:r>
              <a:rPr lang="sk-SK" dirty="0" smtClean="0"/>
              <a:t>signálov, </a:t>
            </a:r>
            <a:r>
              <a:rPr lang="sk-SK" dirty="0" smtClean="0"/>
              <a:t>ako sú informácie o uzlovom napätí, prúde vypínačov, polohe vypínačov, časovo premenných odporoch, napäťových </a:t>
            </a:r>
            <a:r>
              <a:rPr lang="sk-SK" dirty="0" smtClean="0"/>
              <a:t>a prúdových </a:t>
            </a:r>
            <a:r>
              <a:rPr lang="sk-SK" dirty="0" smtClean="0"/>
              <a:t>zdrojoch</a:t>
            </a:r>
          </a:p>
          <a:p>
            <a:r>
              <a:rPr lang="sk-SK" dirty="0" smtClean="0"/>
              <a:t>Používa sa aj na simuláciu budiacich systémov synchrónnych strojov, iskríšť na obmedzenie prúdov v </a:t>
            </a:r>
            <a:r>
              <a:rPr lang="sk-SK" dirty="0" err="1" smtClean="0"/>
              <a:t>bleskoistkách</a:t>
            </a:r>
            <a:r>
              <a:rPr lang="sk-SK" dirty="0" smtClean="0"/>
              <a:t>, elektrického oblúka (výkonových vypínačov a oblúkových porúch), silovej elektroniky a pohonov a na simuláciu ostatných javov, ktoré nie sú priamo modelované existujúcimi prvkami v ATP.</a:t>
            </a:r>
            <a:endParaRPr lang="sk-SK"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Model synchrónneho motora SM59 v </a:t>
            </a:r>
            <a:r>
              <a:rPr lang="sk-SK" dirty="0" err="1" smtClean="0"/>
              <a:t>ATPDraw</a:t>
            </a:r>
            <a:endParaRPr lang="sk-SK" dirty="0"/>
          </a:p>
        </p:txBody>
      </p:sp>
      <p:sp>
        <p:nvSpPr>
          <p:cNvPr id="3" name="Zástupný symbol obsahu 2"/>
          <p:cNvSpPr>
            <a:spLocks noGrp="1"/>
          </p:cNvSpPr>
          <p:nvPr>
            <p:ph idx="1"/>
          </p:nvPr>
        </p:nvSpPr>
        <p:spPr/>
        <p:txBody>
          <a:bodyPr/>
          <a:lstStyle/>
          <a:p>
            <a:r>
              <a:rPr lang="sk-SK" sz="2400" dirty="0" smtClean="0"/>
              <a:t>Neobsahuje saturáciu</a:t>
            </a:r>
          </a:p>
          <a:p>
            <a:r>
              <a:rPr lang="sk-SK" sz="2400" dirty="0" smtClean="0"/>
              <a:t>Počíta s jednou hmotnosťou na hriadeli</a:t>
            </a:r>
          </a:p>
          <a:p>
            <a:pPr>
              <a:buNone/>
            </a:pPr>
            <a:r>
              <a:rPr lang="sk-SK" sz="2000" dirty="0" smtClean="0"/>
              <a:t>No </a:t>
            </a:r>
            <a:r>
              <a:rPr lang="sk-SK" sz="2000" dirty="0" err="1" smtClean="0"/>
              <a:t>control</a:t>
            </a:r>
            <a:endParaRPr lang="sk-SK" sz="2000" dirty="0" smtClean="0"/>
          </a:p>
          <a:p>
            <a:pPr>
              <a:buNone/>
            </a:pPr>
            <a:r>
              <a:rPr lang="sk-SK" sz="2000" dirty="0" smtClean="0"/>
              <a:t>(0 TACS) </a:t>
            </a:r>
          </a:p>
          <a:p>
            <a:endParaRPr lang="sk-SK" sz="2400" dirty="0" smtClean="0"/>
          </a:p>
          <a:p>
            <a:endParaRPr lang="sk-SK" sz="2400" dirty="0" smtClean="0"/>
          </a:p>
          <a:p>
            <a:pPr>
              <a:buNone/>
            </a:pPr>
            <a:r>
              <a:rPr lang="sk-SK" sz="2000" dirty="0" smtClean="0"/>
              <a:t>8 </a:t>
            </a:r>
            <a:r>
              <a:rPr lang="sk-SK" sz="2000" dirty="0" err="1" smtClean="0"/>
              <a:t>control</a:t>
            </a:r>
            <a:r>
              <a:rPr lang="sk-SK" sz="2000" dirty="0" smtClean="0"/>
              <a:t> </a:t>
            </a:r>
          </a:p>
          <a:p>
            <a:pPr>
              <a:buNone/>
            </a:pPr>
            <a:r>
              <a:rPr lang="sk-SK" sz="2000" dirty="0" smtClean="0"/>
              <a:t>(8 TACS)</a:t>
            </a:r>
          </a:p>
          <a:p>
            <a:endParaRPr lang="sk-SK" dirty="0"/>
          </a:p>
        </p:txBody>
      </p:sp>
      <p:pic>
        <p:nvPicPr>
          <p:cNvPr id="1027" name="Picture 3"/>
          <p:cNvPicPr>
            <a:picLocks noChangeAspect="1" noChangeArrowheads="1"/>
          </p:cNvPicPr>
          <p:nvPr/>
        </p:nvPicPr>
        <p:blipFill>
          <a:blip r:embed="rId2" cstate="print"/>
          <a:srcRect/>
          <a:stretch>
            <a:fillRect/>
          </a:stretch>
        </p:blipFill>
        <p:spPr bwMode="auto">
          <a:xfrm>
            <a:off x="2555776" y="2780928"/>
            <a:ext cx="6203522" cy="3456384"/>
          </a:xfrm>
          <a:prstGeom prst="rect">
            <a:avLst/>
          </a:prstGeom>
          <a:noFill/>
          <a:ln w="9525">
            <a:noFill/>
            <a:miter lim="800000"/>
            <a:headEnd/>
            <a:tailEnd/>
          </a:ln>
        </p:spPr>
      </p:pic>
      <p:pic>
        <p:nvPicPr>
          <p:cNvPr id="1029" name="Picture 5"/>
          <p:cNvPicPr>
            <a:picLocks noChangeAspect="1" noChangeArrowheads="1"/>
          </p:cNvPicPr>
          <p:nvPr/>
        </p:nvPicPr>
        <p:blipFill>
          <a:blip r:embed="rId3" cstate="print"/>
          <a:srcRect/>
          <a:stretch>
            <a:fillRect/>
          </a:stretch>
        </p:blipFill>
        <p:spPr bwMode="auto">
          <a:xfrm>
            <a:off x="755576" y="3501008"/>
            <a:ext cx="1060481" cy="864096"/>
          </a:xfrm>
          <a:prstGeom prst="rect">
            <a:avLst/>
          </a:prstGeom>
          <a:noFill/>
          <a:ln w="9525">
            <a:noFill/>
            <a:miter lim="800000"/>
            <a:headEnd/>
            <a:tailEnd/>
          </a:ln>
        </p:spPr>
      </p:pic>
      <p:pic>
        <p:nvPicPr>
          <p:cNvPr id="1030" name="Picture 6"/>
          <p:cNvPicPr>
            <a:picLocks noChangeAspect="1" noChangeArrowheads="1"/>
          </p:cNvPicPr>
          <p:nvPr/>
        </p:nvPicPr>
        <p:blipFill>
          <a:blip r:embed="rId4" cstate="print"/>
          <a:srcRect/>
          <a:stretch>
            <a:fillRect/>
          </a:stretch>
        </p:blipFill>
        <p:spPr bwMode="auto">
          <a:xfrm>
            <a:off x="755576" y="5157192"/>
            <a:ext cx="1041793" cy="9361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Model synchrónneho motora SM59 v </a:t>
            </a:r>
            <a:r>
              <a:rPr lang="sk-SK" dirty="0" err="1" smtClean="0"/>
              <a:t>ATPDraw</a:t>
            </a:r>
            <a:endParaRPr lang="sk-SK" dirty="0"/>
          </a:p>
        </p:txBody>
      </p:sp>
      <p:graphicFrame>
        <p:nvGraphicFramePr>
          <p:cNvPr id="4" name="Zástupný symbol obsahu 3"/>
          <p:cNvGraphicFramePr>
            <a:graphicFrameLocks noGrp="1"/>
          </p:cNvGraphicFramePr>
          <p:nvPr>
            <p:ph idx="1"/>
          </p:nvPr>
        </p:nvGraphicFramePr>
        <p:xfrm>
          <a:off x="323528" y="2204864"/>
          <a:ext cx="4248472" cy="4104450"/>
        </p:xfrm>
        <a:graphic>
          <a:graphicData uri="http://schemas.openxmlformats.org/drawingml/2006/table">
            <a:tbl>
              <a:tblPr/>
              <a:tblGrid>
                <a:gridCol w="585575">
                  <a:extLst>
                    <a:ext uri="{9D8B030D-6E8A-4147-A177-3AD203B41FA5}">
                      <a16:colId xmlns:a16="http://schemas.microsoft.com/office/drawing/2014/main" val="20000"/>
                    </a:ext>
                  </a:extLst>
                </a:gridCol>
                <a:gridCol w="744169">
                  <a:extLst>
                    <a:ext uri="{9D8B030D-6E8A-4147-A177-3AD203B41FA5}">
                      <a16:colId xmlns:a16="http://schemas.microsoft.com/office/drawing/2014/main" val="20001"/>
                    </a:ext>
                  </a:extLst>
                </a:gridCol>
                <a:gridCol w="2918728">
                  <a:extLst>
                    <a:ext uri="{9D8B030D-6E8A-4147-A177-3AD203B41FA5}">
                      <a16:colId xmlns:a16="http://schemas.microsoft.com/office/drawing/2014/main" val="20002"/>
                    </a:ext>
                  </a:extLst>
                </a:gridCol>
              </a:tblGrid>
              <a:tr h="228025">
                <a:tc>
                  <a:txBody>
                    <a:bodyPr/>
                    <a:lstStyle/>
                    <a:p>
                      <a:pPr algn="ctr" fontAlgn="b"/>
                      <a:r>
                        <a:rPr lang="sk-SK" sz="1100" b="1" i="0" u="none" strike="noStrike" dirty="0">
                          <a:solidFill>
                            <a:srgbClr val="FFFFFF"/>
                          </a:solidFill>
                          <a:latin typeface="Calibri"/>
                        </a:rPr>
                        <a:t>Veličina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sk-SK" sz="1100" b="1" i="0" u="none" strike="noStrike">
                          <a:solidFill>
                            <a:srgbClr val="FFFFFF"/>
                          </a:solidFill>
                          <a:latin typeface="Calibri"/>
                        </a:rPr>
                        <a:t>Jednotka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sk-SK" sz="1100" b="1" i="0" u="none" strike="noStrike">
                          <a:solidFill>
                            <a:srgbClr val="FFFFFF"/>
                          </a:solidFill>
                          <a:latin typeface="Calibri"/>
                        </a:rPr>
                        <a:t>Význam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extLst>
                  <a:ext uri="{0D108BD9-81ED-4DB2-BD59-A6C34878D82A}">
                    <a16:rowId xmlns:a16="http://schemas.microsoft.com/office/drawing/2014/main" val="10000"/>
                  </a:ext>
                </a:extLst>
              </a:tr>
              <a:tr h="228025">
                <a:tc>
                  <a:txBody>
                    <a:bodyPr/>
                    <a:lstStyle/>
                    <a:p>
                      <a:pPr algn="ctr" fontAlgn="ctr"/>
                      <a:r>
                        <a:rPr lang="sk-SK" sz="1100" b="1" i="0" u="none" strike="noStrike">
                          <a:solidFill>
                            <a:srgbClr val="000000"/>
                          </a:solidFill>
                          <a:latin typeface="Calibri"/>
                        </a:rPr>
                        <a:t>Volt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pl-PL" sz="1100" b="0" i="1" u="none" strike="noStrike" dirty="0">
                          <a:solidFill>
                            <a:srgbClr val="000000"/>
                          </a:solidFill>
                          <a:latin typeface="Calibri"/>
                        </a:rPr>
                        <a:t>maximálna hodnota napätia na svorkách stroja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1"/>
                  </a:ext>
                </a:extLst>
              </a:tr>
              <a:tr h="228025">
                <a:tc>
                  <a:txBody>
                    <a:bodyPr/>
                    <a:lstStyle/>
                    <a:p>
                      <a:pPr algn="ctr" fontAlgn="ctr"/>
                      <a:r>
                        <a:rPr lang="sk-SK" sz="1100" b="1" i="0" u="none" strike="noStrike">
                          <a:solidFill>
                            <a:srgbClr val="000000"/>
                          </a:solidFill>
                          <a:latin typeface="Calibri"/>
                        </a:rPr>
                        <a:t>Freq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[Hz]</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elektrická frekvencia stroja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2"/>
                  </a:ext>
                </a:extLst>
              </a:tr>
              <a:tr h="228025">
                <a:tc>
                  <a:txBody>
                    <a:bodyPr/>
                    <a:lstStyle/>
                    <a:p>
                      <a:pPr algn="ctr" fontAlgn="ctr"/>
                      <a:r>
                        <a:rPr lang="sk-SK" sz="1100" b="1" i="0" u="none" strike="noStrike">
                          <a:solidFill>
                            <a:srgbClr val="000000"/>
                          </a:solidFill>
                          <a:latin typeface="Calibri"/>
                        </a:rPr>
                        <a:t>Angle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fázový posun napätia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3"/>
                  </a:ext>
                </a:extLst>
              </a:tr>
              <a:tr h="228025">
                <a:tc>
                  <a:txBody>
                    <a:bodyPr/>
                    <a:lstStyle/>
                    <a:p>
                      <a:pPr algn="ctr" fontAlgn="ctr"/>
                      <a:r>
                        <a:rPr lang="sk-SK" sz="1100" b="1" i="0" u="none" strike="noStrike">
                          <a:solidFill>
                            <a:srgbClr val="000000"/>
                          </a:solidFill>
                          <a:latin typeface="Calibri"/>
                        </a:rPr>
                        <a:t>Poles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počet pólov stroja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4"/>
                  </a:ext>
                </a:extLst>
              </a:tr>
              <a:tr h="228025">
                <a:tc rowSpan="3">
                  <a:txBody>
                    <a:bodyPr/>
                    <a:lstStyle/>
                    <a:p>
                      <a:pPr algn="ctr" fontAlgn="ctr"/>
                      <a:r>
                        <a:rPr lang="sk-SK" sz="1100" b="1" i="0" u="none" strike="noStrike">
                          <a:solidFill>
                            <a:srgbClr val="000000"/>
                          </a:solidFill>
                          <a:latin typeface="Calibri"/>
                        </a:rPr>
                        <a:t>SMOVTP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rowSpan="3">
                  <a:txBody>
                    <a:bodyPr/>
                    <a:lstStyle/>
                    <a:p>
                      <a:pPr algn="ctr" fontAlgn="ctr"/>
                      <a:r>
                        <a:rPr lang="sk-SK" sz="1100" b="0" i="0" u="none" strike="noStrike">
                          <a:solidFill>
                            <a:srgbClr val="000000"/>
                          </a:solidFill>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pl-PL" sz="1100" b="0" i="1" u="none" strike="noStrike">
                          <a:solidFill>
                            <a:srgbClr val="000000"/>
                          </a:solidFill>
                          <a:latin typeface="Calibri"/>
                        </a:rPr>
                        <a:t>faktor proporcionality, ktorý zohladnuje rozdelenie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EECE1"/>
                    </a:solidFill>
                  </a:tcPr>
                </a:tc>
                <a:extLst>
                  <a:ext uri="{0D108BD9-81ED-4DB2-BD59-A6C34878D82A}">
                    <a16:rowId xmlns:a16="http://schemas.microsoft.com/office/drawing/2014/main" val="10005"/>
                  </a:ext>
                </a:extLst>
              </a:tr>
              <a:tr h="228025">
                <a:tc vMerge="1">
                  <a:txBody>
                    <a:bodyPr/>
                    <a:lstStyle/>
                    <a:p>
                      <a:endParaRPr lang="sk-SK"/>
                    </a:p>
                  </a:txBody>
                  <a:tcPr/>
                </a:tc>
                <a:tc vMerge="1">
                  <a:txBody>
                    <a:bodyPr/>
                    <a:lstStyle/>
                    <a:p>
                      <a:endParaRPr lang="sk-SK"/>
                    </a:p>
                  </a:txBody>
                  <a:tcPr/>
                </a:tc>
                <a:tc>
                  <a:txBody>
                    <a:bodyPr/>
                    <a:lstStyle/>
                    <a:p>
                      <a:pPr algn="ctr" fontAlgn="b"/>
                      <a:r>
                        <a:rPr lang="sk-SK" sz="1100" b="0" i="1" u="none" strike="noStrike" dirty="0">
                          <a:solidFill>
                            <a:srgbClr val="000000"/>
                          </a:solidFill>
                          <a:latin typeface="Calibri"/>
                        </a:rPr>
                        <a:t>činného výkonu medzi stroje pri paralelnom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EECE1"/>
                    </a:solidFill>
                  </a:tcPr>
                </a:tc>
                <a:extLst>
                  <a:ext uri="{0D108BD9-81ED-4DB2-BD59-A6C34878D82A}">
                    <a16:rowId xmlns:a16="http://schemas.microsoft.com/office/drawing/2014/main" val="10006"/>
                  </a:ext>
                </a:extLst>
              </a:tr>
              <a:tr h="228025">
                <a:tc vMerge="1">
                  <a:txBody>
                    <a:bodyPr/>
                    <a:lstStyle/>
                    <a:p>
                      <a:endParaRPr lang="sk-SK"/>
                    </a:p>
                  </a:txBody>
                  <a:tcPr/>
                </a:tc>
                <a:tc vMerge="1">
                  <a:txBody>
                    <a:bodyPr/>
                    <a:lstStyle/>
                    <a:p>
                      <a:endParaRPr lang="sk-SK"/>
                    </a:p>
                  </a:txBody>
                  <a:tcPr/>
                </a:tc>
                <a:tc>
                  <a:txBody>
                    <a:bodyPr/>
                    <a:lstStyle/>
                    <a:p>
                      <a:pPr algn="ctr" fontAlgn="b"/>
                      <a:r>
                        <a:rPr lang="pl-PL" sz="1100" b="0" i="1" u="none" strike="noStrike">
                          <a:solidFill>
                            <a:srgbClr val="000000"/>
                          </a:solidFill>
                          <a:latin typeface="Calibri"/>
                        </a:rPr>
                        <a:t>zapojení, ak niesu zapojené paralelne SMOVTP =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7"/>
                  </a:ext>
                </a:extLst>
              </a:tr>
              <a:tr h="228025">
                <a:tc rowSpan="3">
                  <a:txBody>
                    <a:bodyPr/>
                    <a:lstStyle/>
                    <a:p>
                      <a:pPr algn="ctr" fontAlgn="ctr"/>
                      <a:r>
                        <a:rPr lang="sk-SK" sz="1100" b="1" i="0" u="none" strike="noStrike">
                          <a:solidFill>
                            <a:srgbClr val="000000"/>
                          </a:solidFill>
                          <a:latin typeface="Calibri"/>
                        </a:rPr>
                        <a:t>SMOVTQ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rowSpan="3">
                  <a:txBody>
                    <a:bodyPr/>
                    <a:lstStyle/>
                    <a:p>
                      <a:pPr algn="ctr" fontAlgn="ctr"/>
                      <a:r>
                        <a:rPr lang="sk-SK" sz="1100" b="0" i="0" u="none" strike="noStrike">
                          <a:solidFill>
                            <a:srgbClr val="000000"/>
                          </a:solidFill>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pl-PL" sz="1100" b="0" i="1" u="none" strike="noStrike">
                          <a:solidFill>
                            <a:srgbClr val="000000"/>
                          </a:solidFill>
                          <a:latin typeface="Calibri"/>
                        </a:rPr>
                        <a:t>faktor proporcionality, ktorý zohladnuje rozdelenie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EECE1"/>
                    </a:solidFill>
                  </a:tcPr>
                </a:tc>
                <a:extLst>
                  <a:ext uri="{0D108BD9-81ED-4DB2-BD59-A6C34878D82A}">
                    <a16:rowId xmlns:a16="http://schemas.microsoft.com/office/drawing/2014/main" val="10008"/>
                  </a:ext>
                </a:extLst>
              </a:tr>
              <a:tr h="228025">
                <a:tc vMerge="1">
                  <a:txBody>
                    <a:bodyPr/>
                    <a:lstStyle/>
                    <a:p>
                      <a:endParaRPr lang="sk-SK"/>
                    </a:p>
                  </a:txBody>
                  <a:tcPr/>
                </a:tc>
                <a:tc vMerge="1">
                  <a:txBody>
                    <a:bodyPr/>
                    <a:lstStyle/>
                    <a:p>
                      <a:endParaRPr lang="sk-SK"/>
                    </a:p>
                  </a:txBody>
                  <a:tcPr/>
                </a:tc>
                <a:tc>
                  <a:txBody>
                    <a:bodyPr/>
                    <a:lstStyle/>
                    <a:p>
                      <a:pPr algn="ctr" fontAlgn="b"/>
                      <a:r>
                        <a:rPr lang="sk-SK" sz="1100" b="0" i="1" u="none" strike="noStrike">
                          <a:solidFill>
                            <a:srgbClr val="000000"/>
                          </a:solidFill>
                          <a:latin typeface="Calibri"/>
                        </a:rPr>
                        <a:t>jalového výkonu medzi stroje pri paralelnom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EECE1"/>
                    </a:solidFill>
                  </a:tcPr>
                </a:tc>
                <a:extLst>
                  <a:ext uri="{0D108BD9-81ED-4DB2-BD59-A6C34878D82A}">
                    <a16:rowId xmlns:a16="http://schemas.microsoft.com/office/drawing/2014/main" val="10009"/>
                  </a:ext>
                </a:extLst>
              </a:tr>
              <a:tr h="228025">
                <a:tc vMerge="1">
                  <a:txBody>
                    <a:bodyPr/>
                    <a:lstStyle/>
                    <a:p>
                      <a:endParaRPr lang="sk-SK"/>
                    </a:p>
                  </a:txBody>
                  <a:tcPr/>
                </a:tc>
                <a:tc vMerge="1">
                  <a:txBody>
                    <a:bodyPr/>
                    <a:lstStyle/>
                    <a:p>
                      <a:endParaRPr lang="sk-SK"/>
                    </a:p>
                  </a:txBody>
                  <a:tcPr/>
                </a:tc>
                <a:tc>
                  <a:txBody>
                    <a:bodyPr/>
                    <a:lstStyle/>
                    <a:p>
                      <a:pPr algn="ctr" fontAlgn="b"/>
                      <a:r>
                        <a:rPr lang="pl-PL" sz="1100" b="0" i="1" u="none" strike="noStrike">
                          <a:solidFill>
                            <a:srgbClr val="000000"/>
                          </a:solidFill>
                          <a:latin typeface="Calibri"/>
                        </a:rPr>
                        <a:t>zapojení, ak niesu zapojené paralelne SMOVTP =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0"/>
                  </a:ext>
                </a:extLst>
              </a:tr>
              <a:tr h="228025">
                <a:tc>
                  <a:txBody>
                    <a:bodyPr/>
                    <a:lstStyle/>
                    <a:p>
                      <a:pPr algn="ctr" fontAlgn="ctr"/>
                      <a:r>
                        <a:rPr lang="sk-SK" sz="1100" b="1" i="0" u="none" strike="noStrike">
                          <a:solidFill>
                            <a:srgbClr val="000000"/>
                          </a:solidFill>
                          <a:latin typeface="Calibri"/>
                        </a:rPr>
                        <a:t>RMVA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[MVA]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Trojfázový zdanlivý výkon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1"/>
                  </a:ext>
                </a:extLst>
              </a:tr>
              <a:tr h="228025">
                <a:tc>
                  <a:txBody>
                    <a:bodyPr/>
                    <a:lstStyle/>
                    <a:p>
                      <a:pPr algn="ctr" fontAlgn="ctr"/>
                      <a:r>
                        <a:rPr lang="sk-SK" sz="1100" b="1" i="0" u="none" strike="noStrike">
                          <a:solidFill>
                            <a:srgbClr val="000000"/>
                          </a:solidFill>
                          <a:latin typeface="Calibri"/>
                        </a:rPr>
                        <a:t>RkV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[kV]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Napätie statora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2"/>
                  </a:ext>
                </a:extLst>
              </a:tr>
              <a:tr h="228025">
                <a:tc>
                  <a:txBody>
                    <a:bodyPr/>
                    <a:lstStyle/>
                    <a:p>
                      <a:pPr algn="ctr" fontAlgn="ctr"/>
                      <a:r>
                        <a:rPr lang="sk-SK" sz="1100" b="1" i="0" u="none" strike="noStrike">
                          <a:solidFill>
                            <a:srgbClr val="000000"/>
                          </a:solidFill>
                          <a:latin typeface="Calibri"/>
                        </a:rPr>
                        <a:t>AGLINE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Budiaci prúd rotora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3"/>
                  </a:ext>
                </a:extLst>
              </a:tr>
              <a:tr h="228025">
                <a:tc>
                  <a:txBody>
                    <a:bodyPr/>
                    <a:lstStyle/>
                    <a:p>
                      <a:pPr algn="ctr" fontAlgn="ctr"/>
                      <a:r>
                        <a:rPr lang="sk-SK" sz="1100" b="1" i="0" u="none" strike="noStrike">
                          <a:solidFill>
                            <a:srgbClr val="000000"/>
                          </a:solidFill>
                          <a:latin typeface="Calibri"/>
                        </a:rPr>
                        <a:t>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Rezistancia, RA&gt;0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4"/>
                  </a:ext>
                </a:extLst>
              </a:tr>
              <a:tr h="228025">
                <a:tc>
                  <a:txBody>
                    <a:bodyPr/>
                    <a:lstStyle/>
                    <a:p>
                      <a:pPr algn="ctr" fontAlgn="ctr"/>
                      <a:r>
                        <a:rPr lang="sk-SK" sz="1100" b="1" i="0" u="none" strike="noStrike">
                          <a:solidFill>
                            <a:srgbClr val="000000"/>
                          </a:solidFill>
                          <a:latin typeface="Calibri"/>
                        </a:rPr>
                        <a:t>XL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Rozptylová reaktancia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5"/>
                  </a:ext>
                </a:extLst>
              </a:tr>
              <a:tr h="228025">
                <a:tc>
                  <a:txBody>
                    <a:bodyPr/>
                    <a:lstStyle/>
                    <a:p>
                      <a:pPr algn="ctr" fontAlgn="ctr"/>
                      <a:r>
                        <a:rPr lang="sk-SK" sz="1100" b="1" i="0" u="none" strike="noStrike">
                          <a:solidFill>
                            <a:srgbClr val="000000"/>
                          </a:solidFill>
                          <a:latin typeface="Calibri"/>
                        </a:rPr>
                        <a:t>Xd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Pozdĺžna reaktancia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6"/>
                  </a:ext>
                </a:extLst>
              </a:tr>
              <a:tr h="228025">
                <a:tc>
                  <a:txBody>
                    <a:bodyPr/>
                    <a:lstStyle/>
                    <a:p>
                      <a:pPr algn="ctr" fontAlgn="ctr"/>
                      <a:r>
                        <a:rPr lang="sk-SK" sz="1100" b="1" i="0" u="none" strike="noStrike">
                          <a:solidFill>
                            <a:srgbClr val="000000"/>
                          </a:solidFill>
                          <a:latin typeface="Calibri"/>
                        </a:rPr>
                        <a:t>Xq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dirty="0">
                          <a:solidFill>
                            <a:srgbClr val="000000"/>
                          </a:solidFill>
                          <a:latin typeface="Calibri"/>
                        </a:rPr>
                        <a:t>Priečna </a:t>
                      </a:r>
                      <a:r>
                        <a:rPr lang="sk-SK" sz="1100" b="0" i="1" u="none" strike="noStrike" dirty="0" err="1">
                          <a:solidFill>
                            <a:srgbClr val="000000"/>
                          </a:solidFill>
                          <a:latin typeface="Calibri"/>
                        </a:rPr>
                        <a:t>reaktancia</a:t>
                      </a:r>
                      <a:endParaRPr lang="sk-SK" sz="1100" b="0" i="1"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7"/>
                  </a:ext>
                </a:extLst>
              </a:tr>
            </a:tbl>
          </a:graphicData>
        </a:graphic>
      </p:graphicFrame>
      <p:graphicFrame>
        <p:nvGraphicFramePr>
          <p:cNvPr id="5" name="Tabuľka 4"/>
          <p:cNvGraphicFramePr>
            <a:graphicFrameLocks noGrp="1"/>
          </p:cNvGraphicFramePr>
          <p:nvPr>
            <p:extLst>
              <p:ext uri="{D42A27DB-BD31-4B8C-83A1-F6EECF244321}">
                <p14:modId xmlns:p14="http://schemas.microsoft.com/office/powerpoint/2010/main" val="1845881240"/>
              </p:ext>
            </p:extLst>
          </p:nvPr>
        </p:nvGraphicFramePr>
        <p:xfrm>
          <a:off x="4644008" y="2204864"/>
          <a:ext cx="4104457" cy="4104457"/>
        </p:xfrm>
        <a:graphic>
          <a:graphicData uri="http://schemas.openxmlformats.org/drawingml/2006/table">
            <a:tbl>
              <a:tblPr/>
              <a:tblGrid>
                <a:gridCol w="565726">
                  <a:extLst>
                    <a:ext uri="{9D8B030D-6E8A-4147-A177-3AD203B41FA5}">
                      <a16:colId xmlns:a16="http://schemas.microsoft.com/office/drawing/2014/main" val="20000"/>
                    </a:ext>
                  </a:extLst>
                </a:gridCol>
                <a:gridCol w="718943">
                  <a:extLst>
                    <a:ext uri="{9D8B030D-6E8A-4147-A177-3AD203B41FA5}">
                      <a16:colId xmlns:a16="http://schemas.microsoft.com/office/drawing/2014/main" val="20001"/>
                    </a:ext>
                  </a:extLst>
                </a:gridCol>
                <a:gridCol w="2819788">
                  <a:extLst>
                    <a:ext uri="{9D8B030D-6E8A-4147-A177-3AD203B41FA5}">
                      <a16:colId xmlns:a16="http://schemas.microsoft.com/office/drawing/2014/main" val="20002"/>
                    </a:ext>
                  </a:extLst>
                </a:gridCol>
              </a:tblGrid>
              <a:tr h="205776">
                <a:tc>
                  <a:txBody>
                    <a:bodyPr/>
                    <a:lstStyle/>
                    <a:p>
                      <a:pPr algn="ctr" fontAlgn="ctr"/>
                      <a:r>
                        <a:rPr lang="sk-SK" sz="1100" b="1" i="0" u="none" strike="noStrike" dirty="0" err="1">
                          <a:solidFill>
                            <a:srgbClr val="000000"/>
                          </a:solidFill>
                          <a:latin typeface="Calibri"/>
                        </a:rPr>
                        <a:t>Xd</a:t>
                      </a:r>
                      <a:r>
                        <a:rPr lang="sk-SK" sz="1100" b="1" i="0" u="none" strike="noStrike" dirty="0">
                          <a:solidFill>
                            <a:srgbClr val="000000"/>
                          </a:solidFill>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dirty="0">
                          <a:solidFill>
                            <a:srgbClr val="000000"/>
                          </a:solidFill>
                          <a:latin typeface="Calibri"/>
                        </a:rPr>
                        <a:t>Tranzitná </a:t>
                      </a:r>
                      <a:r>
                        <a:rPr lang="sk-SK" sz="1100" b="0" i="1" u="none" strike="noStrike" dirty="0" err="1">
                          <a:solidFill>
                            <a:srgbClr val="000000"/>
                          </a:solidFill>
                          <a:latin typeface="Calibri"/>
                        </a:rPr>
                        <a:t>reaktancia</a:t>
                      </a:r>
                      <a:endParaRPr lang="sk-SK" sz="1100" b="0" i="1" u="none" strike="noStrike" dirty="0">
                        <a:solidFill>
                          <a:srgbClr val="000000"/>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0"/>
                  </a:ext>
                </a:extLst>
              </a:tr>
              <a:tr h="205776">
                <a:tc>
                  <a:txBody>
                    <a:bodyPr/>
                    <a:lstStyle/>
                    <a:p>
                      <a:pPr algn="ctr" fontAlgn="ctr"/>
                      <a:r>
                        <a:rPr lang="sk-SK" sz="1100" b="1" i="0" u="none" strike="noStrike">
                          <a:solidFill>
                            <a:srgbClr val="000000"/>
                          </a:solidFill>
                          <a:latin typeface="Calibri"/>
                        </a:rPr>
                        <a:t>Xd''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Subtranzitná pozdĺžna reaktancia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1"/>
                  </a:ext>
                </a:extLst>
              </a:tr>
              <a:tr h="205776">
                <a:tc>
                  <a:txBody>
                    <a:bodyPr/>
                    <a:lstStyle/>
                    <a:p>
                      <a:pPr algn="ctr" fontAlgn="ctr"/>
                      <a:r>
                        <a:rPr lang="sk-SK" sz="1100" b="1" i="0" u="none" strike="noStrike">
                          <a:solidFill>
                            <a:srgbClr val="000000"/>
                          </a:solidFill>
                          <a:latin typeface="Calibri"/>
                        </a:rPr>
                        <a:t>Xq''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Subtranzitná priečna reaktancia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2"/>
                  </a:ext>
                </a:extLst>
              </a:tr>
              <a:tr h="205776">
                <a:tc>
                  <a:txBody>
                    <a:bodyPr/>
                    <a:lstStyle/>
                    <a:p>
                      <a:pPr algn="ctr" fontAlgn="ctr"/>
                      <a:r>
                        <a:rPr lang="sk-SK" sz="1100" b="1" i="0" u="none" strike="noStrike">
                          <a:solidFill>
                            <a:srgbClr val="000000"/>
                          </a:solidFill>
                          <a:latin typeface="Calibri"/>
                        </a:rPr>
                        <a:t>Tdo'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[sec]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Pozdĺžna tranzitná naprázdno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3"/>
                  </a:ext>
                </a:extLst>
              </a:tr>
              <a:tr h="205776">
                <a:tc>
                  <a:txBody>
                    <a:bodyPr/>
                    <a:lstStyle/>
                    <a:p>
                      <a:pPr algn="ctr" fontAlgn="ctr"/>
                      <a:r>
                        <a:rPr lang="sk-SK" sz="1100" b="1" i="0" u="none" strike="noStrike">
                          <a:solidFill>
                            <a:srgbClr val="000000"/>
                          </a:solidFill>
                          <a:latin typeface="Calibri"/>
                        </a:rPr>
                        <a:t>Tqo'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[sec]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Priečna tranzitná naprázdno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4"/>
                  </a:ext>
                </a:extLst>
              </a:tr>
              <a:tr h="205776">
                <a:tc>
                  <a:txBody>
                    <a:bodyPr/>
                    <a:lstStyle/>
                    <a:p>
                      <a:pPr algn="ctr" fontAlgn="ctr"/>
                      <a:r>
                        <a:rPr lang="sk-SK" sz="1100" b="1" i="0" u="none" strike="noStrike">
                          <a:solidFill>
                            <a:srgbClr val="000000"/>
                          </a:solidFill>
                          <a:latin typeface="Calibri"/>
                        </a:rPr>
                        <a:t>Tdo''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dirty="0">
                          <a:solidFill>
                            <a:srgbClr val="000000"/>
                          </a:solidFill>
                          <a:latin typeface="Calibri"/>
                        </a:rPr>
                        <a:t>[</a:t>
                      </a:r>
                      <a:r>
                        <a:rPr lang="sk-SK" sz="1100" b="0" i="0" u="none" strike="noStrike" dirty="0" err="1">
                          <a:solidFill>
                            <a:srgbClr val="000000"/>
                          </a:solidFill>
                          <a:latin typeface="Calibri"/>
                        </a:rPr>
                        <a:t>sec</a:t>
                      </a:r>
                      <a:r>
                        <a:rPr lang="sk-SK" sz="1100" b="0" i="0" u="none" strike="noStrike" dirty="0">
                          <a:solidFill>
                            <a:srgbClr val="000000"/>
                          </a:solidFill>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Pozdĺžna subtranzitná naprázdno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5"/>
                  </a:ext>
                </a:extLst>
              </a:tr>
              <a:tr h="205776">
                <a:tc>
                  <a:txBody>
                    <a:bodyPr/>
                    <a:lstStyle/>
                    <a:p>
                      <a:pPr algn="ctr" fontAlgn="ctr"/>
                      <a:r>
                        <a:rPr lang="sk-SK" sz="1100" b="1" i="0" u="none" strike="noStrike">
                          <a:solidFill>
                            <a:srgbClr val="000000"/>
                          </a:solidFill>
                          <a:latin typeface="Calibri"/>
                        </a:rPr>
                        <a:t>Tqo''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[sec]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Priečna subtranzitná naprázdno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6"/>
                  </a:ext>
                </a:extLst>
              </a:tr>
              <a:tr h="205776">
                <a:tc>
                  <a:txBody>
                    <a:bodyPr/>
                    <a:lstStyle/>
                    <a:p>
                      <a:pPr algn="ctr" fontAlgn="ctr"/>
                      <a:r>
                        <a:rPr lang="sk-SK" sz="1100" b="1" i="0" u="none" strike="noStrike">
                          <a:solidFill>
                            <a:srgbClr val="000000"/>
                          </a:solidFill>
                          <a:latin typeface="Calibri"/>
                        </a:rPr>
                        <a:t>X0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Netočivá zložka reaktancie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7"/>
                  </a:ext>
                </a:extLst>
              </a:tr>
              <a:tr h="205776">
                <a:tc>
                  <a:txBody>
                    <a:bodyPr/>
                    <a:lstStyle/>
                    <a:p>
                      <a:pPr algn="ctr" fontAlgn="ctr"/>
                      <a:r>
                        <a:rPr lang="sk-SK" sz="1100" b="1" i="0" u="none" strike="noStrike">
                          <a:solidFill>
                            <a:srgbClr val="000000"/>
                          </a:solidFill>
                          <a:latin typeface="Calibri"/>
                        </a:rPr>
                        <a:t>RN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dirty="0">
                          <a:solidFill>
                            <a:srgbClr val="000000"/>
                          </a:solidFill>
                          <a:latin typeface="Calibri"/>
                        </a:rPr>
                        <a:t>Reálna zložka </a:t>
                      </a:r>
                      <a:r>
                        <a:rPr lang="sk-SK" sz="1100" b="0" i="1" u="none" strike="noStrike" dirty="0" smtClean="0">
                          <a:solidFill>
                            <a:srgbClr val="000000"/>
                          </a:solidFill>
                          <a:latin typeface="Calibri"/>
                        </a:rPr>
                        <a:t>uzemňovacej </a:t>
                      </a:r>
                      <a:r>
                        <a:rPr lang="sk-SK" sz="1100" b="0" i="1" u="none" strike="noStrike" dirty="0">
                          <a:solidFill>
                            <a:srgbClr val="000000"/>
                          </a:solidFill>
                          <a:latin typeface="Calibri"/>
                        </a:rPr>
                        <a:t>impedancie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8"/>
                  </a:ext>
                </a:extLst>
              </a:tr>
              <a:tr h="205776">
                <a:tc>
                  <a:txBody>
                    <a:bodyPr/>
                    <a:lstStyle/>
                    <a:p>
                      <a:pPr algn="ctr" fontAlgn="ctr"/>
                      <a:r>
                        <a:rPr lang="sk-SK" sz="1100" b="1" i="0" u="none" strike="noStrike">
                          <a:solidFill>
                            <a:srgbClr val="000000"/>
                          </a:solidFill>
                          <a:latin typeface="Calibri"/>
                        </a:rPr>
                        <a:t>XN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Imaginárna zložka uzemnovacej impedancie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9"/>
                  </a:ext>
                </a:extLst>
              </a:tr>
              <a:tr h="205776">
                <a:tc>
                  <a:txBody>
                    <a:bodyPr/>
                    <a:lstStyle/>
                    <a:p>
                      <a:pPr algn="ctr" fontAlgn="ctr"/>
                      <a:r>
                        <a:rPr lang="sk-SK" sz="1100" b="1" i="0" u="none" strike="noStrike">
                          <a:solidFill>
                            <a:srgbClr val="000000"/>
                          </a:solidFill>
                          <a:latin typeface="Calibri"/>
                        </a:rPr>
                        <a:t>XCAN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Canayova charakteristika reaktancie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0"/>
                  </a:ext>
                </a:extLst>
              </a:tr>
              <a:tr h="205776">
                <a:tc>
                  <a:txBody>
                    <a:bodyPr/>
                    <a:lstStyle/>
                    <a:p>
                      <a:pPr algn="ctr" fontAlgn="ctr"/>
                      <a:r>
                        <a:rPr lang="sk-SK" sz="1100" b="1" i="0" u="none" strike="noStrike">
                          <a:solidFill>
                            <a:srgbClr val="000000"/>
                          </a:solidFill>
                          <a:latin typeface="Calibri"/>
                        </a:rPr>
                        <a:t>HICO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700" b="1" i="0" u="none" strike="noStrike">
                          <a:solidFill>
                            <a:srgbClr val="000000"/>
                          </a:solidFill>
                          <a:latin typeface="Calibri"/>
                        </a:rPr>
                        <a:t>[1x10^6Kg - m^2]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Moment zotrvačnosti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1"/>
                  </a:ext>
                </a:extLst>
              </a:tr>
              <a:tr h="400489">
                <a:tc>
                  <a:txBody>
                    <a:bodyPr/>
                    <a:lstStyle/>
                    <a:p>
                      <a:pPr algn="ctr" fontAlgn="ctr"/>
                      <a:r>
                        <a:rPr lang="sk-SK" sz="1100" b="1" i="0" u="none" strike="noStrike">
                          <a:solidFill>
                            <a:srgbClr val="000000"/>
                          </a:solidFill>
                          <a:latin typeface="Calibri"/>
                        </a:rPr>
                        <a:t>DSR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[rad/sec]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k-SK" sz="1100" i="1" dirty="0" smtClean="0">
                          <a:solidFill>
                            <a:schemeClr val="bg1"/>
                          </a:solidFill>
                          <a:latin typeface="Calibri" pitchFamily="34" charset="0"/>
                          <a:cs typeface="Calibri" pitchFamily="34" charset="0"/>
                        </a:rPr>
                        <a:t>Koeficient vlastného tlmenia rýchlosti odchýlky</a:t>
                      </a:r>
                      <a:endParaRPr lang="en-US" sz="1100" b="0" i="1" u="none" strike="noStrike" dirty="0">
                        <a:solidFill>
                          <a:schemeClr val="bg1"/>
                        </a:solidFill>
                        <a:latin typeface="Calibri" pitchFamily="34" charset="0"/>
                        <a:cs typeface="Calibri"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2"/>
                  </a:ext>
                </a:extLst>
              </a:tr>
              <a:tr h="205776">
                <a:tc rowSpan="2">
                  <a:txBody>
                    <a:bodyPr/>
                    <a:lstStyle/>
                    <a:p>
                      <a:pPr algn="ctr" fontAlgn="ctr"/>
                      <a:r>
                        <a:rPr lang="sk-SK" sz="1100" b="1" i="0" u="none" strike="noStrike">
                          <a:solidFill>
                            <a:srgbClr val="000000"/>
                          </a:solidFill>
                          <a:latin typeface="Calibri"/>
                        </a:rPr>
                        <a:t>DSD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rowSpan="2">
                  <a:txBody>
                    <a:bodyPr/>
                    <a:lstStyle/>
                    <a:p>
                      <a:pPr algn="ctr" fontAlgn="ctr"/>
                      <a:r>
                        <a:rPr lang="sk-SK" sz="1100" b="0" i="0" u="none" strike="noStrike">
                          <a:solidFill>
                            <a:srgbClr val="000000"/>
                          </a:solidFill>
                          <a:latin typeface="Calibri"/>
                        </a:rPr>
                        <a:t>[rad/sec]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Koeficient absolútnej rýchlosti samočinného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EECE1"/>
                    </a:solidFill>
                  </a:tcPr>
                </a:tc>
                <a:extLst>
                  <a:ext uri="{0D108BD9-81ED-4DB2-BD59-A6C34878D82A}">
                    <a16:rowId xmlns:a16="http://schemas.microsoft.com/office/drawing/2014/main" val="10013"/>
                  </a:ext>
                </a:extLst>
              </a:tr>
              <a:tr h="205776">
                <a:tc vMerge="1">
                  <a:txBody>
                    <a:bodyPr/>
                    <a:lstStyle/>
                    <a:p>
                      <a:endParaRPr lang="sk-SK"/>
                    </a:p>
                  </a:txBody>
                  <a:tcPr/>
                </a:tc>
                <a:tc vMerge="1">
                  <a:txBody>
                    <a:bodyPr/>
                    <a:lstStyle/>
                    <a:p>
                      <a:endParaRPr lang="sk-SK"/>
                    </a:p>
                  </a:txBody>
                  <a:tcPr/>
                </a:tc>
                <a:tc>
                  <a:txBody>
                    <a:bodyPr/>
                    <a:lstStyle/>
                    <a:p>
                      <a:pPr algn="ctr" fontAlgn="b"/>
                      <a:r>
                        <a:rPr lang="sk-SK" sz="1100" b="0" i="1" u="none" strike="noStrike">
                          <a:solidFill>
                            <a:srgbClr val="000000"/>
                          </a:solidFill>
                          <a:latin typeface="Calibri"/>
                        </a:rPr>
                        <a:t> tlmenia pre hmotnosť</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4"/>
                  </a:ext>
                </a:extLst>
              </a:tr>
              <a:tr h="205776">
                <a:tc rowSpan="2">
                  <a:txBody>
                    <a:bodyPr/>
                    <a:lstStyle/>
                    <a:p>
                      <a:pPr algn="ctr" fontAlgn="ctr"/>
                      <a:r>
                        <a:rPr lang="sk-SK" sz="1100" b="1" i="0" u="none" strike="noStrike">
                          <a:solidFill>
                            <a:srgbClr val="000000"/>
                          </a:solidFill>
                          <a:latin typeface="Calibri"/>
                        </a:rPr>
                        <a:t>FM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rowSpan="2">
                  <a:txBody>
                    <a:bodyPr/>
                    <a:lstStyle/>
                    <a:p>
                      <a:pPr algn="ctr" fontAlgn="ctr"/>
                      <a:r>
                        <a:rPr lang="sk-SK" sz="1100" b="0" i="0" u="none" strike="noStrike">
                          <a:solidFill>
                            <a:srgbClr val="000000"/>
                          </a:solidFill>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pl-PL" sz="1100" b="0" i="1" u="none" strike="noStrike">
                          <a:solidFill>
                            <a:srgbClr val="000000"/>
                          </a:solidFill>
                          <a:latin typeface="Calibri"/>
                        </a:rPr>
                        <a:t>&lt;=2 Časová koštanta z merania naprázdno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EECE1"/>
                    </a:solidFill>
                  </a:tcPr>
                </a:tc>
                <a:extLst>
                  <a:ext uri="{0D108BD9-81ED-4DB2-BD59-A6C34878D82A}">
                    <a16:rowId xmlns:a16="http://schemas.microsoft.com/office/drawing/2014/main" val="10015"/>
                  </a:ext>
                </a:extLst>
              </a:tr>
              <a:tr h="205776">
                <a:tc vMerge="1">
                  <a:txBody>
                    <a:bodyPr/>
                    <a:lstStyle/>
                    <a:p>
                      <a:endParaRPr lang="sk-SK"/>
                    </a:p>
                  </a:txBody>
                  <a:tcPr/>
                </a:tc>
                <a:tc vMerge="1">
                  <a:txBody>
                    <a:bodyPr/>
                    <a:lstStyle/>
                    <a:p>
                      <a:endParaRPr lang="sk-SK"/>
                    </a:p>
                  </a:txBody>
                  <a:tcPr/>
                </a:tc>
                <a:tc>
                  <a:txBody>
                    <a:bodyPr/>
                    <a:lstStyle/>
                    <a:p>
                      <a:pPr algn="ctr" fontAlgn="b"/>
                      <a:r>
                        <a:rPr lang="pl-PL" sz="1100" b="0" i="1" u="none" strike="noStrike">
                          <a:solidFill>
                            <a:srgbClr val="000000"/>
                          </a:solidFill>
                          <a:latin typeface="Calibri"/>
                        </a:rPr>
                        <a:t>&gt;2 Časová koštanta z merania nakrátko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6"/>
                  </a:ext>
                </a:extLst>
              </a:tr>
              <a:tr h="205776">
                <a:tc rowSpan="2">
                  <a:txBody>
                    <a:bodyPr/>
                    <a:lstStyle/>
                    <a:p>
                      <a:pPr algn="ctr" fontAlgn="ctr"/>
                      <a:r>
                        <a:rPr lang="sk-SK" sz="1100" b="1" i="0" u="none" strike="noStrike">
                          <a:solidFill>
                            <a:srgbClr val="000000"/>
                          </a:solidFill>
                          <a:latin typeface="Calibri"/>
                        </a:rPr>
                        <a:t>CHUN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rowSpan="2">
                  <a:txBody>
                    <a:bodyPr/>
                    <a:lstStyle/>
                    <a:p>
                      <a:pPr algn="ctr" fontAlgn="ctr"/>
                      <a:r>
                        <a:rPr lang="sk-SK" sz="1100" b="0" i="0" u="none" strike="noStrike">
                          <a:solidFill>
                            <a:srgbClr val="000000"/>
                          </a:solidFill>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0 - Anglické jednotky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EECE1"/>
                    </a:solidFill>
                  </a:tcPr>
                </a:tc>
                <a:extLst>
                  <a:ext uri="{0D108BD9-81ED-4DB2-BD59-A6C34878D82A}">
                    <a16:rowId xmlns:a16="http://schemas.microsoft.com/office/drawing/2014/main" val="10017"/>
                  </a:ext>
                </a:extLst>
              </a:tr>
              <a:tr h="205776">
                <a:tc vMerge="1">
                  <a:txBody>
                    <a:bodyPr/>
                    <a:lstStyle/>
                    <a:p>
                      <a:endParaRPr lang="sk-SK"/>
                    </a:p>
                  </a:txBody>
                  <a:tcPr/>
                </a:tc>
                <a:tc vMerge="1">
                  <a:txBody>
                    <a:bodyPr/>
                    <a:lstStyle/>
                    <a:p>
                      <a:endParaRPr lang="sk-SK"/>
                    </a:p>
                  </a:txBody>
                  <a:tcPr/>
                </a:tc>
                <a:tc>
                  <a:txBody>
                    <a:bodyPr/>
                    <a:lstStyle/>
                    <a:p>
                      <a:pPr algn="ctr" fontAlgn="b"/>
                      <a:r>
                        <a:rPr lang="sk-SK" sz="1100" b="0" i="1" u="none" strike="noStrike" dirty="0">
                          <a:solidFill>
                            <a:srgbClr val="000000"/>
                          </a:solidFill>
                          <a:latin typeface="Calibri"/>
                        </a:rPr>
                        <a:t>1 - Metrické jednotky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8"/>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Model synchrónneho motora SM59 v </a:t>
            </a:r>
            <a:r>
              <a:rPr lang="sk-SK" dirty="0" err="1" smtClean="0"/>
              <a:t>ATPDraw</a:t>
            </a:r>
            <a:endParaRPr lang="sk-SK" dirty="0"/>
          </a:p>
        </p:txBody>
      </p:sp>
      <p:sp>
        <p:nvSpPr>
          <p:cNvPr id="3" name="Zástupný symbol obsahu 2"/>
          <p:cNvSpPr>
            <a:spLocks noGrp="1"/>
          </p:cNvSpPr>
          <p:nvPr>
            <p:ph idx="1"/>
          </p:nvPr>
        </p:nvSpPr>
        <p:spPr>
          <a:xfrm>
            <a:off x="611560" y="1628800"/>
            <a:ext cx="8229600" cy="4572000"/>
          </a:xfrm>
        </p:spPr>
        <p:txBody>
          <a:bodyPr>
            <a:normAutofit/>
          </a:bodyPr>
          <a:lstStyle/>
          <a:p>
            <a:pPr>
              <a:buNone/>
            </a:pPr>
            <a:r>
              <a:rPr lang="sk-SK" sz="2400" dirty="0" smtClean="0"/>
              <a:t>Atribúty modelu SM59 v </a:t>
            </a:r>
            <a:r>
              <a:rPr lang="sk-SK" sz="2400" dirty="0" err="1" smtClean="0"/>
              <a:t>ATPdraw</a:t>
            </a:r>
            <a:endParaRPr lang="sk-SK" sz="2400" dirty="0"/>
          </a:p>
        </p:txBody>
      </p:sp>
      <p:pic>
        <p:nvPicPr>
          <p:cNvPr id="24578" name="Picture 2"/>
          <p:cNvPicPr>
            <a:picLocks noChangeAspect="1" noChangeArrowheads="1"/>
          </p:cNvPicPr>
          <p:nvPr/>
        </p:nvPicPr>
        <p:blipFill>
          <a:blip r:embed="rId2" cstate="print"/>
          <a:srcRect/>
          <a:stretch>
            <a:fillRect/>
          </a:stretch>
        </p:blipFill>
        <p:spPr bwMode="auto">
          <a:xfrm>
            <a:off x="2123728" y="2132856"/>
            <a:ext cx="5324475" cy="4467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Model univerzálneho motora UM</a:t>
            </a:r>
            <a:endParaRPr lang="sk-SK" dirty="0"/>
          </a:p>
        </p:txBody>
      </p:sp>
      <p:sp>
        <p:nvSpPr>
          <p:cNvPr id="3" name="Zástupný symbol obsahu 2"/>
          <p:cNvSpPr>
            <a:spLocks noGrp="1"/>
          </p:cNvSpPr>
          <p:nvPr>
            <p:ph idx="1"/>
          </p:nvPr>
        </p:nvSpPr>
        <p:spPr>
          <a:xfrm>
            <a:off x="-252536" y="2492896"/>
            <a:ext cx="4680520" cy="3528392"/>
          </a:xfrm>
        </p:spPr>
        <p:txBody>
          <a:bodyPr>
            <a:normAutofit/>
          </a:bodyPr>
          <a:lstStyle/>
          <a:p>
            <a:pPr>
              <a:buNone/>
            </a:pPr>
            <a:r>
              <a:rPr lang="sk-SK" sz="2000" dirty="0" smtClean="0"/>
              <a:t>     UM1 je model trojfázového synchrónneho stroja, UM3 indukčný klietkový stroj a UM4 krúžkový, UM6 je jednofázový stroj a UM8 jednosmerný</a:t>
            </a:r>
          </a:p>
          <a:p>
            <a:endParaRPr lang="sk-SK" sz="2400" dirty="0"/>
          </a:p>
        </p:txBody>
      </p:sp>
      <p:pic>
        <p:nvPicPr>
          <p:cNvPr id="23553" name="Picture 1"/>
          <p:cNvPicPr>
            <a:picLocks noChangeAspect="1" noChangeArrowheads="1"/>
          </p:cNvPicPr>
          <p:nvPr/>
        </p:nvPicPr>
        <p:blipFill>
          <a:blip r:embed="rId2" cstate="print"/>
          <a:srcRect/>
          <a:stretch>
            <a:fillRect/>
          </a:stretch>
        </p:blipFill>
        <p:spPr bwMode="auto">
          <a:xfrm>
            <a:off x="1619672" y="4509120"/>
            <a:ext cx="1296144" cy="1019917"/>
          </a:xfrm>
          <a:prstGeom prst="rect">
            <a:avLst/>
          </a:prstGeom>
          <a:noFill/>
          <a:ln w="9525">
            <a:noFill/>
            <a:miter lim="800000"/>
            <a:headEnd/>
            <a:tailEnd/>
          </a:ln>
        </p:spPr>
      </p:pic>
      <p:pic>
        <p:nvPicPr>
          <p:cNvPr id="8" name="Picture 1"/>
          <p:cNvPicPr>
            <a:picLocks noChangeAspect="1" noChangeArrowheads="1"/>
          </p:cNvPicPr>
          <p:nvPr/>
        </p:nvPicPr>
        <p:blipFill>
          <a:blip r:embed="rId3" cstate="print"/>
          <a:srcRect/>
          <a:stretch>
            <a:fillRect/>
          </a:stretch>
        </p:blipFill>
        <p:spPr bwMode="auto">
          <a:xfrm>
            <a:off x="4067944" y="1628800"/>
            <a:ext cx="4608519" cy="40759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Model univerzálneho motora UM</a:t>
            </a:r>
            <a:endParaRPr lang="sk-SK" dirty="0"/>
          </a:p>
        </p:txBody>
      </p:sp>
      <p:sp>
        <p:nvSpPr>
          <p:cNvPr id="5" name="Obdĺžnik 4"/>
          <p:cNvSpPr/>
          <p:nvPr/>
        </p:nvSpPr>
        <p:spPr>
          <a:xfrm>
            <a:off x="323528" y="2636912"/>
            <a:ext cx="4283968" cy="2246769"/>
          </a:xfrm>
          <a:prstGeom prst="rect">
            <a:avLst/>
          </a:prstGeom>
        </p:spPr>
        <p:txBody>
          <a:bodyPr wrap="square">
            <a:spAutoFit/>
          </a:bodyPr>
          <a:lstStyle/>
          <a:p>
            <a:r>
              <a:rPr lang="sk-SK" sz="2000" dirty="0" smtClean="0"/>
              <a:t>Navyše sa pre univerzálne stroje v každom jednotlivom dátovom súbore volí spoločne spôsob inicializácie, použitý systém jednotiek a vzájomné prepojenie strojov prostredníctvom voľby </a:t>
            </a:r>
            <a:r>
              <a:rPr lang="sk-SK" sz="2000" b="1" dirty="0" smtClean="0"/>
              <a:t>ATP </a:t>
            </a:r>
            <a:r>
              <a:rPr lang="sk-SK" sz="2000" b="1" dirty="0" err="1" smtClean="0"/>
              <a:t>Settings</a:t>
            </a:r>
            <a:r>
              <a:rPr lang="sk-SK" sz="2000" b="1" dirty="0" smtClean="0"/>
              <a:t> </a:t>
            </a:r>
            <a:r>
              <a:rPr lang="sk-SK" sz="2000" b="1" dirty="0" err="1" smtClean="0"/>
              <a:t>Switch</a:t>
            </a:r>
            <a:r>
              <a:rPr lang="sk-SK" sz="2000" b="1" dirty="0" smtClean="0"/>
              <a:t>/UM</a:t>
            </a:r>
            <a:r>
              <a:rPr lang="sk-SK" sz="2000" dirty="0" smtClean="0"/>
              <a:t> </a:t>
            </a:r>
          </a:p>
        </p:txBody>
      </p:sp>
      <p:pic>
        <p:nvPicPr>
          <p:cNvPr id="6" name="Picture 4"/>
          <p:cNvPicPr>
            <a:picLocks noChangeAspect="1" noChangeArrowheads="1"/>
          </p:cNvPicPr>
          <p:nvPr/>
        </p:nvPicPr>
        <p:blipFill>
          <a:blip r:embed="rId2" cstate="print"/>
          <a:srcRect/>
          <a:stretch>
            <a:fillRect/>
          </a:stretch>
        </p:blipFill>
        <p:spPr bwMode="auto">
          <a:xfrm>
            <a:off x="4644008" y="1302516"/>
            <a:ext cx="4032448" cy="47464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Model univerzálneho motora UM</a:t>
            </a:r>
            <a:endParaRPr lang="sk-SK" dirty="0"/>
          </a:p>
        </p:txBody>
      </p:sp>
      <p:graphicFrame>
        <p:nvGraphicFramePr>
          <p:cNvPr id="10" name="Zástupný symbol obsahu 9"/>
          <p:cNvGraphicFramePr>
            <a:graphicFrameLocks noGrp="1"/>
          </p:cNvGraphicFramePr>
          <p:nvPr>
            <p:ph idx="1"/>
          </p:nvPr>
        </p:nvGraphicFramePr>
        <p:xfrm>
          <a:off x="539552" y="2060848"/>
          <a:ext cx="3871613" cy="4233237"/>
        </p:xfrm>
        <a:graphic>
          <a:graphicData uri="http://schemas.openxmlformats.org/drawingml/2006/table">
            <a:tbl>
              <a:tblPr/>
              <a:tblGrid>
                <a:gridCol w="848666">
                  <a:extLst>
                    <a:ext uri="{9D8B030D-6E8A-4147-A177-3AD203B41FA5}">
                      <a16:colId xmlns:a16="http://schemas.microsoft.com/office/drawing/2014/main" val="20000"/>
                    </a:ext>
                  </a:extLst>
                </a:gridCol>
                <a:gridCol w="663502">
                  <a:extLst>
                    <a:ext uri="{9D8B030D-6E8A-4147-A177-3AD203B41FA5}">
                      <a16:colId xmlns:a16="http://schemas.microsoft.com/office/drawing/2014/main" val="20001"/>
                    </a:ext>
                  </a:extLst>
                </a:gridCol>
                <a:gridCol w="2359445">
                  <a:extLst>
                    <a:ext uri="{9D8B030D-6E8A-4147-A177-3AD203B41FA5}">
                      <a16:colId xmlns:a16="http://schemas.microsoft.com/office/drawing/2014/main" val="20002"/>
                    </a:ext>
                  </a:extLst>
                </a:gridCol>
              </a:tblGrid>
              <a:tr h="216024">
                <a:tc>
                  <a:txBody>
                    <a:bodyPr/>
                    <a:lstStyle/>
                    <a:p>
                      <a:pPr algn="ctr" fontAlgn="b"/>
                      <a:r>
                        <a:rPr lang="sk-SK" sz="1100" b="1" i="0" u="none" strike="noStrike">
                          <a:solidFill>
                            <a:srgbClr val="FFFFFF"/>
                          </a:solidFill>
                          <a:latin typeface="Calibri"/>
                        </a:rPr>
                        <a:t>Veličina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sk-SK" sz="1100" b="1" i="0" u="none" strike="noStrike">
                          <a:solidFill>
                            <a:srgbClr val="FFFFFF"/>
                          </a:solidFill>
                          <a:latin typeface="Calibri"/>
                        </a:rPr>
                        <a:t>Jednotka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sk-SK" sz="1100" b="1" i="0" u="none" strike="noStrike">
                          <a:solidFill>
                            <a:srgbClr val="FFFFFF"/>
                          </a:solidFill>
                          <a:latin typeface="Calibri"/>
                        </a:rPr>
                        <a:t>Význam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extLst>
                  <a:ext uri="{0D108BD9-81ED-4DB2-BD59-A6C34878D82A}">
                    <a16:rowId xmlns:a16="http://schemas.microsoft.com/office/drawing/2014/main" val="10000"/>
                  </a:ext>
                </a:extLst>
              </a:tr>
              <a:tr h="216024">
                <a:tc gridSpan="3">
                  <a:txBody>
                    <a:bodyPr/>
                    <a:lstStyle/>
                    <a:p>
                      <a:pPr algn="ctr" fontAlgn="b"/>
                      <a:r>
                        <a:rPr lang="sk-SK" sz="1100" b="1" i="0" u="none" strike="noStrike">
                          <a:solidFill>
                            <a:srgbClr val="FFFFFF"/>
                          </a:solidFill>
                          <a:latin typeface="Calibri"/>
                        </a:rPr>
                        <a:t>General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10001"/>
                  </a:ext>
                </a:extLst>
              </a:tr>
              <a:tr h="216024">
                <a:tc>
                  <a:txBody>
                    <a:bodyPr/>
                    <a:lstStyle/>
                    <a:p>
                      <a:pPr algn="ctr" fontAlgn="ctr"/>
                      <a:r>
                        <a:rPr lang="sk-SK" sz="1100" b="1" i="0" u="none" strike="noStrike">
                          <a:solidFill>
                            <a:srgbClr val="000000"/>
                          </a:solidFill>
                          <a:latin typeface="Calibri"/>
                        </a:rPr>
                        <a:t>Pole pairs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počet pólov stroja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2"/>
                  </a:ext>
                </a:extLst>
              </a:tr>
              <a:tr h="216024">
                <a:tc>
                  <a:txBody>
                    <a:bodyPr/>
                    <a:lstStyle/>
                    <a:p>
                      <a:pPr algn="ctr" fontAlgn="ctr"/>
                      <a:r>
                        <a:rPr lang="sk-SK" sz="1100" b="1" i="0" u="none" strike="noStrike">
                          <a:solidFill>
                            <a:srgbClr val="000000"/>
                          </a:solidFill>
                          <a:latin typeface="Calibri"/>
                        </a:rPr>
                        <a:t>Tolerance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tolerancia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3"/>
                  </a:ext>
                </a:extLst>
              </a:tr>
              <a:tr h="216024">
                <a:tc>
                  <a:txBody>
                    <a:bodyPr/>
                    <a:lstStyle/>
                    <a:p>
                      <a:pPr algn="ctr" fontAlgn="ctr"/>
                      <a:r>
                        <a:rPr lang="sk-SK" sz="1100" b="1" i="0" u="none" strike="noStrike">
                          <a:solidFill>
                            <a:srgbClr val="000000"/>
                          </a:solidFill>
                          <a:latin typeface="Calibri"/>
                        </a:rPr>
                        <a:t>Freqency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[Hz]</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frekvencia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4"/>
                  </a:ext>
                </a:extLst>
              </a:tr>
              <a:tr h="216024">
                <a:tc>
                  <a:txBody>
                    <a:bodyPr/>
                    <a:lstStyle/>
                    <a:p>
                      <a:pPr algn="ctr" fontAlgn="ctr"/>
                      <a:r>
                        <a:rPr lang="sk-SK" sz="1100" b="1" i="0" u="none" strike="noStrike">
                          <a:solidFill>
                            <a:srgbClr val="000000"/>
                          </a:solidFill>
                          <a:latin typeface="Calibri"/>
                        </a:rPr>
                        <a:t>Stator coupling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zapojenie statora (Y,Dlead,Dlag)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5"/>
                  </a:ext>
                </a:extLst>
              </a:tr>
              <a:tr h="216024">
                <a:tc>
                  <a:txBody>
                    <a:bodyPr/>
                    <a:lstStyle/>
                    <a:p>
                      <a:pPr algn="ctr" fontAlgn="ctr"/>
                      <a:r>
                        <a:rPr lang="sk-SK" sz="1100" b="1" i="0" u="none" strike="noStrike">
                          <a:solidFill>
                            <a:srgbClr val="000000"/>
                          </a:solidFill>
                          <a:latin typeface="Calibri"/>
                        </a:rPr>
                        <a:t>Rotor coils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počet cievok rotora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6"/>
                  </a:ext>
                </a:extLst>
              </a:tr>
              <a:tr h="216024">
                <a:tc gridSpan="3">
                  <a:txBody>
                    <a:bodyPr/>
                    <a:lstStyle/>
                    <a:p>
                      <a:pPr algn="ctr" fontAlgn="ctr"/>
                      <a:r>
                        <a:rPr lang="sk-SK" sz="1100" b="1" i="0" u="none" strike="noStrike">
                          <a:solidFill>
                            <a:srgbClr val="FFFFFF"/>
                          </a:solidFill>
                          <a:latin typeface="Calibri"/>
                        </a:rPr>
                        <a:t>Magnet.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10007"/>
                  </a:ext>
                </a:extLst>
              </a:tr>
              <a:tr h="216024">
                <a:tc>
                  <a:txBody>
                    <a:bodyPr/>
                    <a:lstStyle/>
                    <a:p>
                      <a:pPr algn="ctr" fontAlgn="ctr"/>
                      <a:r>
                        <a:rPr lang="sk-SK" sz="1100" b="1" i="0" u="none" strike="noStrike">
                          <a:solidFill>
                            <a:srgbClr val="000000"/>
                          </a:solidFill>
                          <a:latin typeface="Calibri"/>
                        </a:rPr>
                        <a:t>LMUD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l-GR" sz="1100" b="0" i="0" u="none" strike="noStrike">
                          <a:solidFill>
                            <a:srgbClr val="000000"/>
                          </a:solidFill>
                          <a:latin typeface="Calibri"/>
                        </a:rPr>
                        <a:t>[Ω]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pozdĺžna induktancia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8"/>
                  </a:ext>
                </a:extLst>
              </a:tr>
              <a:tr h="216024">
                <a:tc>
                  <a:txBody>
                    <a:bodyPr/>
                    <a:lstStyle/>
                    <a:p>
                      <a:pPr algn="ctr" fontAlgn="ctr"/>
                      <a:r>
                        <a:rPr lang="sk-SK" sz="1100" b="1" i="0" u="none" strike="noStrike">
                          <a:solidFill>
                            <a:srgbClr val="000000"/>
                          </a:solidFill>
                          <a:latin typeface="Calibri"/>
                        </a:rPr>
                        <a:t>LMUQ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l-GR" sz="1100" b="0" i="0" u="none" strike="noStrike">
                          <a:solidFill>
                            <a:srgbClr val="000000"/>
                          </a:solidFill>
                          <a:latin typeface="Calibri"/>
                        </a:rPr>
                        <a:t>[Ω]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priečna induktancia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9"/>
                  </a:ext>
                </a:extLst>
              </a:tr>
              <a:tr h="216024">
                <a:tc gridSpan="3">
                  <a:txBody>
                    <a:bodyPr/>
                    <a:lstStyle/>
                    <a:p>
                      <a:pPr algn="ctr" fontAlgn="ctr"/>
                      <a:r>
                        <a:rPr lang="sk-SK" sz="1100" b="1" i="0" u="none" strike="noStrike">
                          <a:solidFill>
                            <a:srgbClr val="FFFFFF"/>
                          </a:solidFill>
                          <a:latin typeface="Calibri"/>
                        </a:rPr>
                        <a:t>Stator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10010"/>
                  </a:ext>
                </a:extLst>
              </a:tr>
              <a:tr h="216024">
                <a:tc>
                  <a:txBody>
                    <a:bodyPr/>
                    <a:lstStyle/>
                    <a:p>
                      <a:pPr algn="ctr" fontAlgn="ctr"/>
                      <a:r>
                        <a:rPr lang="sk-SK" sz="1100" b="1" i="0" u="none" strike="noStrike">
                          <a:solidFill>
                            <a:srgbClr val="000000"/>
                          </a:solidFill>
                          <a:latin typeface="Calibri"/>
                        </a:rPr>
                        <a:t>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l-GR" sz="1100" b="0" i="0" u="none" strike="noStrike">
                          <a:solidFill>
                            <a:srgbClr val="000000"/>
                          </a:solidFill>
                          <a:latin typeface="Calibri"/>
                        </a:rPr>
                        <a:t>[Ω]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Odpor starového vinutia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1"/>
                  </a:ext>
                </a:extLst>
              </a:tr>
              <a:tr h="216024">
                <a:tc>
                  <a:txBody>
                    <a:bodyPr/>
                    <a:lstStyle/>
                    <a:p>
                      <a:pPr algn="ctr" fontAlgn="ctr"/>
                      <a:r>
                        <a:rPr lang="sk-SK" sz="1100" b="1" i="0" u="none" strike="noStrike">
                          <a:solidFill>
                            <a:srgbClr val="000000"/>
                          </a:solidFill>
                          <a:latin typeface="Calibri"/>
                        </a:rPr>
                        <a:t>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[H/p.j.]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Indukcia statorového vinutia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2"/>
                  </a:ext>
                </a:extLst>
              </a:tr>
              <a:tr h="216024">
                <a:tc gridSpan="3">
                  <a:txBody>
                    <a:bodyPr/>
                    <a:lstStyle/>
                    <a:p>
                      <a:pPr algn="ctr" fontAlgn="ctr"/>
                      <a:r>
                        <a:rPr lang="sk-SK" sz="1100" b="1" i="0" u="none" strike="noStrike">
                          <a:solidFill>
                            <a:srgbClr val="FFFFFF"/>
                          </a:solidFill>
                          <a:latin typeface="Calibri"/>
                        </a:rPr>
                        <a:t>Rotor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10013"/>
                  </a:ext>
                </a:extLst>
              </a:tr>
              <a:tr h="216024">
                <a:tc>
                  <a:txBody>
                    <a:bodyPr/>
                    <a:lstStyle/>
                    <a:p>
                      <a:pPr algn="ctr" fontAlgn="ctr"/>
                      <a:r>
                        <a:rPr lang="sk-SK" sz="1100" b="1" i="0" u="none" strike="noStrike">
                          <a:solidFill>
                            <a:srgbClr val="000000"/>
                          </a:solidFill>
                          <a:latin typeface="Calibri"/>
                        </a:rPr>
                        <a:t>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l-GR" sz="1100" b="0" i="0" u="none" strike="noStrike">
                          <a:solidFill>
                            <a:srgbClr val="000000"/>
                          </a:solidFill>
                          <a:latin typeface="Calibri"/>
                        </a:rPr>
                        <a:t>[Ω]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Odpor pre každú cievku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4"/>
                  </a:ext>
                </a:extLst>
              </a:tr>
              <a:tr h="216024">
                <a:tc>
                  <a:txBody>
                    <a:bodyPr/>
                    <a:lstStyle/>
                    <a:p>
                      <a:pPr algn="ctr" fontAlgn="ctr"/>
                      <a:r>
                        <a:rPr lang="sk-SK" sz="1100" b="1" i="0" u="none" strike="noStrike">
                          <a:solidFill>
                            <a:srgbClr val="000000"/>
                          </a:solidFill>
                          <a:latin typeface="Calibri"/>
                        </a:rPr>
                        <a:t>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[H/p.j.]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Indukcia pre každú cievku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5"/>
                  </a:ext>
                </a:extLst>
              </a:tr>
              <a:tr h="216024">
                <a:tc gridSpan="3">
                  <a:txBody>
                    <a:bodyPr/>
                    <a:lstStyle/>
                    <a:p>
                      <a:pPr algn="ctr" fontAlgn="ctr"/>
                      <a:r>
                        <a:rPr lang="sk-SK" sz="1100" b="1" i="0" u="none" strike="noStrike">
                          <a:solidFill>
                            <a:srgbClr val="FFFFFF"/>
                          </a:solidFill>
                          <a:latin typeface="Calibri"/>
                        </a:rPr>
                        <a:t>Init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10016"/>
                  </a:ext>
                </a:extLst>
              </a:tr>
              <a:tr h="216024">
                <a:tc>
                  <a:txBody>
                    <a:bodyPr/>
                    <a:lstStyle/>
                    <a:p>
                      <a:pPr algn="ctr" fontAlgn="ctr"/>
                      <a:r>
                        <a:rPr lang="sk-SK" sz="1100" b="1" i="0" u="none" strike="noStrike">
                          <a:solidFill>
                            <a:srgbClr val="000000"/>
                          </a:solidFill>
                          <a:latin typeface="Calibri"/>
                        </a:rPr>
                        <a:t>AMPLUM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[p.j.]</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a:solidFill>
                            <a:srgbClr val="000000"/>
                          </a:solidFill>
                          <a:latin typeface="Calibri"/>
                        </a:rPr>
                        <a:t>Počiatočné napätie statorovej cievky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7"/>
                  </a:ext>
                </a:extLst>
              </a:tr>
              <a:tr h="216024">
                <a:tc>
                  <a:txBody>
                    <a:bodyPr/>
                    <a:lstStyle/>
                    <a:p>
                      <a:pPr algn="ctr" fontAlgn="ctr"/>
                      <a:r>
                        <a:rPr lang="sk-SK" sz="1100" b="1" i="0" u="none" strike="noStrike">
                          <a:solidFill>
                            <a:srgbClr val="000000"/>
                          </a:solidFill>
                          <a:latin typeface="Calibri"/>
                        </a:rPr>
                        <a:t>ANGLUM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1100" b="0" i="0" u="none" strike="noStrike">
                          <a:solidFill>
                            <a:srgbClr val="000000"/>
                          </a:solidFill>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1100" b="0" i="1" u="none" strike="noStrike" dirty="0">
                          <a:solidFill>
                            <a:srgbClr val="000000"/>
                          </a:solidFill>
                          <a:latin typeface="Calibri"/>
                        </a:rPr>
                        <a:t>Uhol statorového napätia fázy 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18"/>
                  </a:ext>
                </a:extLst>
              </a:tr>
            </a:tbl>
          </a:graphicData>
        </a:graphic>
      </p:graphicFrame>
      <p:pic>
        <p:nvPicPr>
          <p:cNvPr id="21505" name="Picture 1"/>
          <p:cNvPicPr>
            <a:picLocks noChangeAspect="1" noChangeArrowheads="1"/>
          </p:cNvPicPr>
          <p:nvPr/>
        </p:nvPicPr>
        <p:blipFill>
          <a:blip r:embed="rId2" cstate="print"/>
          <a:srcRect/>
          <a:stretch>
            <a:fillRect/>
          </a:stretch>
        </p:blipFill>
        <p:spPr bwMode="auto">
          <a:xfrm>
            <a:off x="4716016" y="2060848"/>
            <a:ext cx="4098751" cy="42484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Model </a:t>
            </a:r>
            <a:r>
              <a:rPr lang="sk-SK" dirty="0" err="1" smtClean="0"/>
              <a:t>Motorgenerátor</a:t>
            </a:r>
            <a:endParaRPr lang="sk-SK" dirty="0"/>
          </a:p>
        </p:txBody>
      </p:sp>
      <p:sp>
        <p:nvSpPr>
          <p:cNvPr id="3" name="Zástupný symbol obsahu 2"/>
          <p:cNvSpPr>
            <a:spLocks noGrp="1"/>
          </p:cNvSpPr>
          <p:nvPr>
            <p:ph idx="1"/>
          </p:nvPr>
        </p:nvSpPr>
        <p:spPr/>
        <p:txBody>
          <a:bodyPr>
            <a:normAutofit fontScale="92500" lnSpcReduction="20000"/>
          </a:bodyPr>
          <a:lstStyle/>
          <a:p>
            <a:pPr>
              <a:buNone/>
            </a:pPr>
            <a:r>
              <a:rPr lang="sk-SK" dirty="0" smtClean="0"/>
              <a:t>	UM model synchrónneho stroja umožňuje zostaviť obvod so strojmi s rôznou frekvenciou, zatiaľ čo SM59 zadáva tú istú frekvenciu pre každý stroj. Mechanickú väzbu medzi strojmi je možné realizovať dvomi spôsobmi. Priame prepojenie je vhodné pre malú mechanickú sústavu dvoch alebo troch strojov. Druhý spôsob rieši mechanickú sústavu každého hriadeľa zvlášť a vzájomná väzba sa uskutočňuje pomocou TACS. V príklade bude použitý len prvý spôsob. </a:t>
            </a:r>
            <a:endParaRPr lang="sk-SK"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Model </a:t>
            </a:r>
            <a:r>
              <a:rPr lang="sk-SK" dirty="0" err="1" smtClean="0"/>
              <a:t>Motorgenerátor</a:t>
            </a:r>
            <a:endParaRPr lang="sk-SK" dirty="0"/>
          </a:p>
        </p:txBody>
      </p:sp>
      <p:sp>
        <p:nvSpPr>
          <p:cNvPr id="3" name="Zástupný symbol obsahu 2"/>
          <p:cNvSpPr>
            <a:spLocks noGrp="1"/>
          </p:cNvSpPr>
          <p:nvPr>
            <p:ph idx="1"/>
          </p:nvPr>
        </p:nvSpPr>
        <p:spPr/>
        <p:txBody>
          <a:bodyPr/>
          <a:lstStyle/>
          <a:p>
            <a:pPr>
              <a:buNone/>
            </a:pPr>
            <a:r>
              <a:rPr lang="sk-SK" dirty="0" smtClean="0"/>
              <a:t>Schéma v </a:t>
            </a:r>
            <a:r>
              <a:rPr lang="sk-SK" dirty="0" err="1" smtClean="0"/>
              <a:t>ATPdraw</a:t>
            </a:r>
            <a:endParaRPr lang="sk-SK" dirty="0"/>
          </a:p>
        </p:txBody>
      </p:sp>
      <p:pic>
        <p:nvPicPr>
          <p:cNvPr id="19459" name="Picture 3"/>
          <p:cNvPicPr>
            <a:picLocks noChangeAspect="1" noChangeArrowheads="1"/>
          </p:cNvPicPr>
          <p:nvPr/>
        </p:nvPicPr>
        <p:blipFill>
          <a:blip r:embed="rId2" cstate="print"/>
          <a:srcRect/>
          <a:stretch>
            <a:fillRect/>
          </a:stretch>
        </p:blipFill>
        <p:spPr bwMode="auto">
          <a:xfrm>
            <a:off x="1331640" y="2492896"/>
            <a:ext cx="6944605" cy="3630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Parametre modelu</a:t>
            </a:r>
            <a:endParaRPr lang="sk-SK" dirty="0"/>
          </a:p>
        </p:txBody>
      </p:sp>
      <p:sp>
        <p:nvSpPr>
          <p:cNvPr id="3" name="Zástupný symbol obsahu 2"/>
          <p:cNvSpPr>
            <a:spLocks noGrp="1"/>
          </p:cNvSpPr>
          <p:nvPr>
            <p:ph idx="1"/>
          </p:nvPr>
        </p:nvSpPr>
        <p:spPr/>
        <p:txBody>
          <a:bodyPr/>
          <a:lstStyle/>
          <a:p>
            <a:pPr>
              <a:buNone/>
            </a:pPr>
            <a:r>
              <a:rPr lang="sk-SK" dirty="0" smtClean="0"/>
              <a:t>Generátory :</a:t>
            </a:r>
            <a:endParaRPr lang="sk-SK" dirty="0"/>
          </a:p>
        </p:txBody>
      </p:sp>
      <p:pic>
        <p:nvPicPr>
          <p:cNvPr id="18433" name="Picture 1"/>
          <p:cNvPicPr>
            <a:picLocks noChangeAspect="1" noChangeArrowheads="1"/>
          </p:cNvPicPr>
          <p:nvPr/>
        </p:nvPicPr>
        <p:blipFill>
          <a:blip r:embed="rId2" cstate="print"/>
          <a:srcRect/>
          <a:stretch>
            <a:fillRect/>
          </a:stretch>
        </p:blipFill>
        <p:spPr bwMode="auto">
          <a:xfrm>
            <a:off x="467544" y="2492896"/>
            <a:ext cx="4770451" cy="2808312"/>
          </a:xfrm>
          <a:prstGeom prst="rect">
            <a:avLst/>
          </a:prstGeom>
          <a:noFill/>
          <a:ln w="9525">
            <a:noFill/>
            <a:miter lim="800000"/>
            <a:headEnd/>
            <a:tailEnd/>
          </a:ln>
        </p:spPr>
      </p:pic>
      <p:sp>
        <p:nvSpPr>
          <p:cNvPr id="6" name="BlokTextu 5"/>
          <p:cNvSpPr txBox="1"/>
          <p:nvPr/>
        </p:nvSpPr>
        <p:spPr>
          <a:xfrm>
            <a:off x="467544" y="5380672"/>
            <a:ext cx="8280920" cy="1200329"/>
          </a:xfrm>
          <a:prstGeom prst="rect">
            <a:avLst/>
          </a:prstGeom>
          <a:noFill/>
        </p:spPr>
        <p:txBody>
          <a:bodyPr wrap="square" rtlCol="0">
            <a:spAutoFit/>
          </a:bodyPr>
          <a:lstStyle/>
          <a:p>
            <a:r>
              <a:rPr lang="sk-SK" b="1" dirty="0" smtClean="0"/>
              <a:t>U1</a:t>
            </a:r>
            <a:r>
              <a:rPr lang="sk-SK" b="1" dirty="0" smtClean="0"/>
              <a:t>, U2</a:t>
            </a:r>
            <a:r>
              <a:rPr lang="sk-SK" dirty="0" smtClean="0"/>
              <a:t> </a:t>
            </a:r>
            <a:r>
              <a:rPr lang="sk-SK" dirty="0" smtClean="0"/>
              <a:t>– budenia strojov striedavým napäťovým zdrojom</a:t>
            </a:r>
          </a:p>
          <a:p>
            <a:r>
              <a:rPr lang="sk-SK" b="1" dirty="0" smtClean="0"/>
              <a:t>I1</a:t>
            </a:r>
            <a:r>
              <a:rPr lang="sk-SK" b="1" dirty="0" smtClean="0"/>
              <a:t>, I2</a:t>
            </a:r>
            <a:r>
              <a:rPr lang="sk-SK" dirty="0" smtClean="0"/>
              <a:t> </a:t>
            </a:r>
            <a:r>
              <a:rPr lang="sk-SK" dirty="0" smtClean="0"/>
              <a:t>– prúd zdroja predstavuje mechanický moment v Nm</a:t>
            </a:r>
          </a:p>
          <a:p>
            <a:r>
              <a:rPr lang="sk-SK" b="1" dirty="0" smtClean="0"/>
              <a:t>Sieť </a:t>
            </a:r>
            <a:r>
              <a:rPr lang="sk-SK" dirty="0" smtClean="0"/>
              <a:t>– napätie siete</a:t>
            </a:r>
            <a:endParaRPr lang="sk-SK" b="1" dirty="0" smtClean="0"/>
          </a:p>
          <a:p>
            <a:endParaRPr lang="sk-SK" dirty="0"/>
          </a:p>
        </p:txBody>
      </p:sp>
      <p:graphicFrame>
        <p:nvGraphicFramePr>
          <p:cNvPr id="10" name="Tabuľka 9"/>
          <p:cNvGraphicFramePr>
            <a:graphicFrameLocks noGrp="1"/>
          </p:cNvGraphicFramePr>
          <p:nvPr>
            <p:extLst>
              <p:ext uri="{D42A27DB-BD31-4B8C-83A1-F6EECF244321}">
                <p14:modId xmlns:p14="http://schemas.microsoft.com/office/powerpoint/2010/main" val="2320177838"/>
              </p:ext>
            </p:extLst>
          </p:nvPr>
        </p:nvGraphicFramePr>
        <p:xfrm>
          <a:off x="5508104" y="2492896"/>
          <a:ext cx="3290664" cy="2736305"/>
        </p:xfrm>
        <a:graphic>
          <a:graphicData uri="http://schemas.openxmlformats.org/drawingml/2006/table">
            <a:tbl>
              <a:tblPr/>
              <a:tblGrid>
                <a:gridCol w="1096888">
                  <a:extLst>
                    <a:ext uri="{9D8B030D-6E8A-4147-A177-3AD203B41FA5}">
                      <a16:colId xmlns:a16="http://schemas.microsoft.com/office/drawing/2014/main" val="20000"/>
                    </a:ext>
                  </a:extLst>
                </a:gridCol>
                <a:gridCol w="1096888">
                  <a:extLst>
                    <a:ext uri="{9D8B030D-6E8A-4147-A177-3AD203B41FA5}">
                      <a16:colId xmlns:a16="http://schemas.microsoft.com/office/drawing/2014/main" val="20001"/>
                    </a:ext>
                  </a:extLst>
                </a:gridCol>
                <a:gridCol w="1096888">
                  <a:extLst>
                    <a:ext uri="{9D8B030D-6E8A-4147-A177-3AD203B41FA5}">
                      <a16:colId xmlns:a16="http://schemas.microsoft.com/office/drawing/2014/main" val="20002"/>
                    </a:ext>
                  </a:extLst>
                </a:gridCol>
              </a:tblGrid>
              <a:tr h="547261">
                <a:tc>
                  <a:txBody>
                    <a:bodyPr/>
                    <a:lstStyle/>
                    <a:p>
                      <a:pPr algn="ctr" fontAlgn="b"/>
                      <a:r>
                        <a:rPr lang="sk-SK" sz="2400" b="1" i="0" u="none" strike="noStrike" dirty="0">
                          <a:solidFill>
                            <a:srgbClr val="FFFFFF"/>
                          </a:solidFill>
                          <a:latin typeface="Calibri"/>
                        </a:rPr>
                        <a:t>U1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sk-SK" sz="2400" b="0" i="0" u="none" strike="noStrike">
                          <a:solidFill>
                            <a:srgbClr val="000000"/>
                          </a:solidFill>
                          <a:latin typeface="Calibri"/>
                        </a:rPr>
                        <a:t>0,01V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2400" b="0" i="0" u="none" strike="noStrike">
                          <a:solidFill>
                            <a:srgbClr val="000000"/>
                          </a:solidFill>
                          <a:latin typeface="Calibri"/>
                        </a:rPr>
                        <a:t>1e-5Hz</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0"/>
                  </a:ext>
                </a:extLst>
              </a:tr>
              <a:tr h="547261">
                <a:tc>
                  <a:txBody>
                    <a:bodyPr/>
                    <a:lstStyle/>
                    <a:p>
                      <a:pPr algn="ctr" fontAlgn="b"/>
                      <a:r>
                        <a:rPr lang="sk-SK" sz="2400" b="1" i="0" u="none" strike="noStrike" dirty="0">
                          <a:solidFill>
                            <a:srgbClr val="FFFFFF"/>
                          </a:solidFill>
                          <a:latin typeface="Calibri"/>
                        </a:rPr>
                        <a:t>U2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sk-SK" sz="2400" b="0" i="0" u="none" strike="noStrike" dirty="0">
                          <a:solidFill>
                            <a:srgbClr val="000000"/>
                          </a:solidFill>
                          <a:latin typeface="Calibri"/>
                        </a:rPr>
                        <a:t>100V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2400" b="0" i="0" u="none" strike="noStrike" dirty="0">
                          <a:solidFill>
                            <a:srgbClr val="000000"/>
                          </a:solidFill>
                          <a:latin typeface="Calibri"/>
                        </a:rPr>
                        <a:t>1e-5Hz</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1"/>
                  </a:ext>
                </a:extLst>
              </a:tr>
              <a:tr h="547261">
                <a:tc>
                  <a:txBody>
                    <a:bodyPr/>
                    <a:lstStyle/>
                    <a:p>
                      <a:pPr algn="ctr" fontAlgn="b"/>
                      <a:r>
                        <a:rPr lang="sk-SK" sz="2400" b="1" i="0" u="none" strike="noStrike">
                          <a:solidFill>
                            <a:srgbClr val="FFFFFF"/>
                          </a:solidFill>
                          <a:latin typeface="Calibri"/>
                        </a:rPr>
                        <a:t>I1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sk-SK" sz="2400" b="0" i="0" u="none" strike="noStrike" dirty="0">
                          <a:solidFill>
                            <a:srgbClr val="000000"/>
                          </a:solidFill>
                          <a:latin typeface="Calibri"/>
                        </a:rPr>
                        <a:t>0,01A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2400" b="0" i="0" u="none" strike="noStrike">
                          <a:solidFill>
                            <a:srgbClr val="000000"/>
                          </a:solidFill>
                          <a:latin typeface="Calibri"/>
                        </a:rPr>
                        <a:t>1e-5Hz</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2"/>
                  </a:ext>
                </a:extLst>
              </a:tr>
              <a:tr h="547261">
                <a:tc>
                  <a:txBody>
                    <a:bodyPr/>
                    <a:lstStyle/>
                    <a:p>
                      <a:pPr algn="ctr" fontAlgn="b"/>
                      <a:r>
                        <a:rPr lang="sk-SK" sz="2400" b="1" i="0" u="none" strike="noStrike">
                          <a:solidFill>
                            <a:srgbClr val="FFFFFF"/>
                          </a:solidFill>
                          <a:latin typeface="Calibri"/>
                        </a:rPr>
                        <a:t>I2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sk-SK" sz="2400" b="0" i="0" u="none" strike="noStrike" dirty="0">
                          <a:solidFill>
                            <a:srgbClr val="000000"/>
                          </a:solidFill>
                          <a:latin typeface="Calibri"/>
                        </a:rPr>
                        <a:t>0,01A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2400" b="0" i="0" u="none" strike="noStrike">
                          <a:solidFill>
                            <a:srgbClr val="000000"/>
                          </a:solidFill>
                          <a:latin typeface="Calibri"/>
                        </a:rPr>
                        <a:t>1e-5Hz</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3"/>
                  </a:ext>
                </a:extLst>
              </a:tr>
              <a:tr h="547261">
                <a:tc>
                  <a:txBody>
                    <a:bodyPr/>
                    <a:lstStyle/>
                    <a:p>
                      <a:pPr algn="ctr" fontAlgn="b"/>
                      <a:r>
                        <a:rPr lang="sk-SK" sz="2400" b="1" i="0" u="none" strike="noStrike" dirty="0" smtClean="0">
                          <a:solidFill>
                            <a:srgbClr val="FFFFFF"/>
                          </a:solidFill>
                          <a:latin typeface="Calibri"/>
                        </a:rPr>
                        <a:t>sieť</a:t>
                      </a:r>
                      <a:endParaRPr lang="sk-SK" sz="2400" b="1" i="0" u="none" strike="noStrike" dirty="0">
                        <a:solidFill>
                          <a:srgbClr val="FFFFFF"/>
                        </a:solidFill>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sk-SK" sz="2400" b="0" i="0" u="none" strike="noStrike" dirty="0">
                          <a:solidFill>
                            <a:srgbClr val="000000"/>
                          </a:solidFill>
                          <a:latin typeface="Calibri"/>
                        </a:rPr>
                        <a:t>9,8kV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2400" b="0" i="0" u="none" strike="noStrike" dirty="0">
                          <a:solidFill>
                            <a:srgbClr val="000000"/>
                          </a:solidFill>
                          <a:latin typeface="Calibri"/>
                        </a:rPr>
                        <a:t>50Hz</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dirty="0" smtClean="0"/>
              <a:t>Parametre modelu</a:t>
            </a:r>
            <a:endParaRPr lang="sk-SK" dirty="0"/>
          </a:p>
        </p:txBody>
      </p:sp>
      <p:sp>
        <p:nvSpPr>
          <p:cNvPr id="6" name="Zástupný symbol obsahu 5"/>
          <p:cNvSpPr>
            <a:spLocks noGrp="1"/>
          </p:cNvSpPr>
          <p:nvPr>
            <p:ph idx="1"/>
          </p:nvPr>
        </p:nvSpPr>
        <p:spPr>
          <a:xfrm>
            <a:off x="323528" y="1196752"/>
            <a:ext cx="8229600" cy="4572000"/>
          </a:xfrm>
        </p:spPr>
        <p:txBody>
          <a:bodyPr/>
          <a:lstStyle/>
          <a:p>
            <a:pPr>
              <a:buNone/>
            </a:pPr>
            <a:r>
              <a:rPr lang="sk-SK" dirty="0" smtClean="0"/>
              <a:t>RLC prvky</a:t>
            </a:r>
            <a:endParaRPr lang="sk-SK" dirty="0"/>
          </a:p>
        </p:txBody>
      </p:sp>
      <p:pic>
        <p:nvPicPr>
          <p:cNvPr id="17411" name="Picture 3"/>
          <p:cNvPicPr>
            <a:picLocks noChangeAspect="1" noChangeArrowheads="1"/>
          </p:cNvPicPr>
          <p:nvPr/>
        </p:nvPicPr>
        <p:blipFill>
          <a:blip r:embed="rId3" cstate="print"/>
          <a:srcRect/>
          <a:stretch>
            <a:fillRect/>
          </a:stretch>
        </p:blipFill>
        <p:spPr bwMode="auto">
          <a:xfrm>
            <a:off x="467544" y="1700808"/>
            <a:ext cx="5145360" cy="2952328"/>
          </a:xfrm>
          <a:prstGeom prst="rect">
            <a:avLst/>
          </a:prstGeom>
          <a:noFill/>
          <a:ln w="9525">
            <a:noFill/>
            <a:miter lim="800000"/>
            <a:headEnd/>
            <a:tailEnd/>
          </a:ln>
        </p:spPr>
      </p:pic>
      <p:sp>
        <p:nvSpPr>
          <p:cNvPr id="10" name="BlokTextu 9"/>
          <p:cNvSpPr txBox="1"/>
          <p:nvPr/>
        </p:nvSpPr>
        <p:spPr>
          <a:xfrm>
            <a:off x="323528" y="4653136"/>
            <a:ext cx="5400600" cy="1754326"/>
          </a:xfrm>
          <a:prstGeom prst="rect">
            <a:avLst/>
          </a:prstGeom>
          <a:noFill/>
        </p:spPr>
        <p:txBody>
          <a:bodyPr wrap="square" rtlCol="0">
            <a:spAutoFit/>
          </a:bodyPr>
          <a:lstStyle/>
          <a:p>
            <a:r>
              <a:rPr lang="sk-SK" dirty="0" smtClean="0"/>
              <a:t>RLC1 – ekvivalentná impedancia siete</a:t>
            </a:r>
          </a:p>
          <a:p>
            <a:r>
              <a:rPr lang="sk-SK" dirty="0" smtClean="0"/>
              <a:t>RLC2 – záťaž naprázdno</a:t>
            </a:r>
          </a:p>
          <a:p>
            <a:r>
              <a:rPr lang="sk-SK" dirty="0" smtClean="0"/>
              <a:t>RLC3 – záťaž generátora</a:t>
            </a:r>
          </a:p>
          <a:p>
            <a:r>
              <a:rPr lang="sk-SK" dirty="0" smtClean="0"/>
              <a:t>RLC4 – simuluje prechodný </a:t>
            </a:r>
            <a:r>
              <a:rPr lang="sk-SK" dirty="0" smtClean="0"/>
              <a:t>dej; </a:t>
            </a:r>
            <a:r>
              <a:rPr lang="sk-SK" dirty="0" smtClean="0"/>
              <a:t>v čase </a:t>
            </a:r>
            <a:r>
              <a:rPr lang="sk-SK" dirty="0" smtClean="0"/>
              <a:t>20 ms </a:t>
            </a:r>
            <a:r>
              <a:rPr lang="sk-SK" dirty="0" smtClean="0"/>
              <a:t>dôjde k zvýšeniu zaťaženia </a:t>
            </a:r>
            <a:r>
              <a:rPr lang="sk-SK" dirty="0" err="1" smtClean="0"/>
              <a:t>motorgenerátora</a:t>
            </a:r>
            <a:r>
              <a:rPr lang="sk-SK" dirty="0" smtClean="0"/>
              <a:t> paralelným pripojením záťaže</a:t>
            </a:r>
          </a:p>
        </p:txBody>
      </p:sp>
      <p:graphicFrame>
        <p:nvGraphicFramePr>
          <p:cNvPr id="11" name="Tabuľka 10"/>
          <p:cNvGraphicFramePr>
            <a:graphicFrameLocks noGrp="1"/>
          </p:cNvGraphicFramePr>
          <p:nvPr/>
        </p:nvGraphicFramePr>
        <p:xfrm>
          <a:off x="5796136" y="1700808"/>
          <a:ext cx="3096345" cy="2880320"/>
        </p:xfrm>
        <a:graphic>
          <a:graphicData uri="http://schemas.openxmlformats.org/drawingml/2006/table">
            <a:tbl>
              <a:tblPr/>
              <a:tblGrid>
                <a:gridCol w="720080">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432049">
                  <a:extLst>
                    <a:ext uri="{9D8B030D-6E8A-4147-A177-3AD203B41FA5}">
                      <a16:colId xmlns:a16="http://schemas.microsoft.com/office/drawing/2014/main" val="20003"/>
                    </a:ext>
                  </a:extLst>
                </a:gridCol>
              </a:tblGrid>
              <a:tr h="720080">
                <a:tc>
                  <a:txBody>
                    <a:bodyPr/>
                    <a:lstStyle/>
                    <a:p>
                      <a:pPr algn="ctr" fontAlgn="b"/>
                      <a:r>
                        <a:rPr lang="sk-SK" sz="2400" b="1" i="0" u="none" strike="noStrike" dirty="0">
                          <a:solidFill>
                            <a:srgbClr val="FFFFFF"/>
                          </a:solidFill>
                          <a:latin typeface="Calibri"/>
                        </a:rPr>
                        <a:t>RLC1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l-GR" sz="2400" b="0" i="0" u="none" strike="noStrike" dirty="0">
                          <a:solidFill>
                            <a:srgbClr val="000000"/>
                          </a:solidFill>
                          <a:latin typeface="Calibri"/>
                        </a:rPr>
                        <a:t>0,25Ω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2400" b="0" i="0" u="none" strike="noStrike">
                          <a:solidFill>
                            <a:srgbClr val="000000"/>
                          </a:solidFill>
                          <a:latin typeface="Calibri"/>
                        </a:rPr>
                        <a:t>3,5mH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2400" b="0" i="0" u="none" strike="noStrike">
                          <a:solidFill>
                            <a:srgbClr val="000000"/>
                          </a:solidFill>
                          <a:latin typeface="Calibri"/>
                        </a:rPr>
                        <a:t>0 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0"/>
                  </a:ext>
                </a:extLst>
              </a:tr>
              <a:tr h="720080">
                <a:tc>
                  <a:txBody>
                    <a:bodyPr/>
                    <a:lstStyle/>
                    <a:p>
                      <a:pPr algn="ctr" fontAlgn="b"/>
                      <a:r>
                        <a:rPr lang="sk-SK" sz="2400" b="1" i="0" u="none" strike="noStrike" dirty="0">
                          <a:solidFill>
                            <a:srgbClr val="FFFFFF"/>
                          </a:solidFill>
                          <a:latin typeface="Calibri"/>
                        </a:rPr>
                        <a:t>RLC2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sk-SK" sz="2400" b="0" i="0" u="none" strike="noStrike" dirty="0">
                          <a:solidFill>
                            <a:srgbClr val="000000"/>
                          </a:solidFill>
                          <a:latin typeface="Calibri"/>
                        </a:rPr>
                        <a:t>1M</a:t>
                      </a:r>
                      <a:r>
                        <a:rPr lang="el-GR" sz="2400" b="0" i="0" u="none" strike="noStrike" dirty="0">
                          <a:solidFill>
                            <a:srgbClr val="000000"/>
                          </a:solidFill>
                          <a:latin typeface="Calibri"/>
                        </a:rPr>
                        <a:t>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2400" b="0" i="0" u="none" strike="noStrike" dirty="0">
                          <a:solidFill>
                            <a:srgbClr val="000000"/>
                          </a:solidFill>
                          <a:latin typeface="Calibri"/>
                        </a:rPr>
                        <a:t>0.001mH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2400" b="0" i="0" u="none" strike="noStrike">
                          <a:solidFill>
                            <a:srgbClr val="000000"/>
                          </a:solidFill>
                          <a:latin typeface="Calibri"/>
                        </a:rPr>
                        <a:t>0 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1"/>
                  </a:ext>
                </a:extLst>
              </a:tr>
              <a:tr h="720080">
                <a:tc>
                  <a:txBody>
                    <a:bodyPr/>
                    <a:lstStyle/>
                    <a:p>
                      <a:pPr algn="ctr" fontAlgn="b"/>
                      <a:r>
                        <a:rPr lang="sk-SK" sz="2400" b="1" i="0" u="none" strike="noStrike">
                          <a:solidFill>
                            <a:srgbClr val="FFFFFF"/>
                          </a:solidFill>
                          <a:latin typeface="Calibri"/>
                        </a:rPr>
                        <a:t>RLC3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el-GR" sz="2400" b="0" i="0" u="none" strike="noStrike">
                          <a:solidFill>
                            <a:srgbClr val="000000"/>
                          </a:solidFill>
                          <a:latin typeface="Calibri"/>
                        </a:rPr>
                        <a:t>5Ω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k-SK" sz="2400" b="0" i="0" u="none" strike="noStrike" dirty="0">
                          <a:solidFill>
                            <a:srgbClr val="000000"/>
                          </a:solidFill>
                          <a:latin typeface="Calibri"/>
                        </a:rPr>
                        <a:t>4,5mH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sk-SK" sz="2400" b="0" i="0" u="none" strike="noStrike">
                          <a:solidFill>
                            <a:srgbClr val="000000"/>
                          </a:solidFill>
                          <a:latin typeface="Calibri"/>
                        </a:rPr>
                        <a:t>0 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2"/>
                  </a:ext>
                </a:extLst>
              </a:tr>
              <a:tr h="720080">
                <a:tc>
                  <a:txBody>
                    <a:bodyPr/>
                    <a:lstStyle/>
                    <a:p>
                      <a:pPr algn="ctr" fontAlgn="b"/>
                      <a:r>
                        <a:rPr lang="sk-SK" sz="2400" b="1" i="0" u="none" strike="noStrike" dirty="0">
                          <a:solidFill>
                            <a:srgbClr val="FFFFFF"/>
                          </a:solidFill>
                          <a:latin typeface="Calibri"/>
                        </a:rPr>
                        <a:t>RLC4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1F497D"/>
                    </a:solidFill>
                  </a:tcPr>
                </a:tc>
                <a:tc>
                  <a:txBody>
                    <a:bodyPr/>
                    <a:lstStyle/>
                    <a:p>
                      <a:pPr algn="ctr" fontAlgn="b"/>
                      <a:r>
                        <a:rPr lang="el-GR" sz="2400" b="0" i="0" u="none" strike="noStrike">
                          <a:solidFill>
                            <a:srgbClr val="000000"/>
                          </a:solidFill>
                          <a:latin typeface="Calibri"/>
                        </a:rPr>
                        <a:t>4.8Ω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EECE1"/>
                    </a:solidFill>
                  </a:tcPr>
                </a:tc>
                <a:tc>
                  <a:txBody>
                    <a:bodyPr/>
                    <a:lstStyle/>
                    <a:p>
                      <a:pPr algn="ctr" fontAlgn="b"/>
                      <a:r>
                        <a:rPr lang="sk-SK" sz="2400" b="0" i="0" u="none" strike="noStrike" dirty="0">
                          <a:solidFill>
                            <a:srgbClr val="000000"/>
                          </a:solidFill>
                          <a:latin typeface="Calibri"/>
                        </a:rPr>
                        <a:t>4mH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EEECE1"/>
                    </a:solidFill>
                  </a:tcPr>
                </a:tc>
                <a:tc>
                  <a:txBody>
                    <a:bodyPr/>
                    <a:lstStyle/>
                    <a:p>
                      <a:pPr algn="ctr" fontAlgn="ctr"/>
                      <a:r>
                        <a:rPr lang="sk-SK" sz="2400" b="0" i="0" u="none" strike="noStrike" dirty="0">
                          <a:solidFill>
                            <a:srgbClr val="000000"/>
                          </a:solidFill>
                          <a:latin typeface="Calibri"/>
                        </a:rPr>
                        <a:t>0 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Parametre modelu</a:t>
            </a:r>
            <a:endParaRPr lang="sk-SK" dirty="0"/>
          </a:p>
        </p:txBody>
      </p:sp>
      <p:sp>
        <p:nvSpPr>
          <p:cNvPr id="3" name="Zástupný symbol obsahu 2"/>
          <p:cNvSpPr>
            <a:spLocks noGrp="1"/>
          </p:cNvSpPr>
          <p:nvPr>
            <p:ph idx="1"/>
          </p:nvPr>
        </p:nvSpPr>
        <p:spPr/>
        <p:txBody>
          <a:bodyPr/>
          <a:lstStyle/>
          <a:p>
            <a:pPr>
              <a:buNone/>
            </a:pPr>
            <a:r>
              <a:rPr lang="sk-SK" dirty="0" smtClean="0"/>
              <a:t>Kondenzátory</a:t>
            </a:r>
            <a:endParaRPr lang="sk-SK" dirty="0"/>
          </a:p>
        </p:txBody>
      </p:sp>
      <p:pic>
        <p:nvPicPr>
          <p:cNvPr id="16385" name="Picture 1"/>
          <p:cNvPicPr>
            <a:picLocks noChangeAspect="1" noChangeArrowheads="1"/>
          </p:cNvPicPr>
          <p:nvPr/>
        </p:nvPicPr>
        <p:blipFill>
          <a:blip r:embed="rId2" cstate="print"/>
          <a:srcRect/>
          <a:stretch>
            <a:fillRect/>
          </a:stretch>
        </p:blipFill>
        <p:spPr bwMode="auto">
          <a:xfrm>
            <a:off x="611559" y="2492896"/>
            <a:ext cx="5189767" cy="2880320"/>
          </a:xfrm>
          <a:prstGeom prst="rect">
            <a:avLst/>
          </a:prstGeom>
          <a:noFill/>
          <a:ln w="9525">
            <a:noFill/>
            <a:miter lim="800000"/>
            <a:headEnd/>
            <a:tailEnd/>
          </a:ln>
        </p:spPr>
      </p:pic>
      <p:sp>
        <p:nvSpPr>
          <p:cNvPr id="5" name="BlokTextu 4"/>
          <p:cNvSpPr txBox="1"/>
          <p:nvPr/>
        </p:nvSpPr>
        <p:spPr>
          <a:xfrm>
            <a:off x="467544" y="5445224"/>
            <a:ext cx="6480720" cy="646331"/>
          </a:xfrm>
          <a:prstGeom prst="rect">
            <a:avLst/>
          </a:prstGeom>
          <a:noFill/>
        </p:spPr>
        <p:txBody>
          <a:bodyPr wrap="square" rtlCol="0">
            <a:spAutoFit/>
          </a:bodyPr>
          <a:lstStyle/>
          <a:p>
            <a:r>
              <a:rPr lang="sk-SK" dirty="0" smtClean="0"/>
              <a:t>C1 – moment zotrvačnosti motora </a:t>
            </a:r>
            <a:r>
              <a:rPr lang="sk-SK" dirty="0" smtClean="0"/>
              <a:t>zadaný </a:t>
            </a:r>
            <a:r>
              <a:rPr lang="sk-SK" dirty="0" smtClean="0"/>
              <a:t>v </a:t>
            </a:r>
            <a:r>
              <a:rPr lang="sk-SK" dirty="0"/>
              <a:t>kg</a:t>
            </a:r>
            <a:r>
              <a:rPr lang="sk-SK" dirty="0" smtClean="0">
                <a:sym typeface="Symbol" panose="05050102010706020507" pitchFamily="18" charset="2"/>
              </a:rPr>
              <a:t></a:t>
            </a:r>
            <a:r>
              <a:rPr lang="sk-SK" dirty="0" smtClean="0"/>
              <a:t>m</a:t>
            </a:r>
            <a:r>
              <a:rPr lang="sk-SK" baseline="30000" dirty="0" smtClean="0"/>
              <a:t>2</a:t>
            </a:r>
          </a:p>
          <a:p>
            <a:r>
              <a:rPr lang="sk-SK" dirty="0" smtClean="0"/>
              <a:t>C2 – moment zotrvačnosti generátora zadaný v kg</a:t>
            </a:r>
            <a:r>
              <a:rPr lang="sk-SK" dirty="0" smtClean="0">
                <a:sym typeface="Symbol" panose="05050102010706020507" pitchFamily="18" charset="2"/>
              </a:rPr>
              <a:t></a:t>
            </a:r>
            <a:r>
              <a:rPr lang="sk-SK" dirty="0" smtClean="0"/>
              <a:t>m</a:t>
            </a:r>
            <a:r>
              <a:rPr lang="sk-SK" baseline="30000" dirty="0" smtClean="0"/>
              <a:t>2</a:t>
            </a:r>
            <a:endParaRPr lang="sk-SK" baseline="30000" dirty="0"/>
          </a:p>
        </p:txBody>
      </p:sp>
      <p:graphicFrame>
        <p:nvGraphicFramePr>
          <p:cNvPr id="6" name="Tabuľka 5"/>
          <p:cNvGraphicFramePr>
            <a:graphicFrameLocks noGrp="1"/>
          </p:cNvGraphicFramePr>
          <p:nvPr/>
        </p:nvGraphicFramePr>
        <p:xfrm>
          <a:off x="6228184" y="3429000"/>
          <a:ext cx="2329284" cy="814190"/>
        </p:xfrm>
        <a:graphic>
          <a:graphicData uri="http://schemas.openxmlformats.org/drawingml/2006/table">
            <a:tbl>
              <a:tblPr/>
              <a:tblGrid>
                <a:gridCol w="1054770">
                  <a:extLst>
                    <a:ext uri="{9D8B030D-6E8A-4147-A177-3AD203B41FA5}">
                      <a16:colId xmlns:a16="http://schemas.microsoft.com/office/drawing/2014/main" val="20000"/>
                    </a:ext>
                  </a:extLst>
                </a:gridCol>
                <a:gridCol w="1274514">
                  <a:extLst>
                    <a:ext uri="{9D8B030D-6E8A-4147-A177-3AD203B41FA5}">
                      <a16:colId xmlns:a16="http://schemas.microsoft.com/office/drawing/2014/main" val="20001"/>
                    </a:ext>
                  </a:extLst>
                </a:gridCol>
              </a:tblGrid>
              <a:tr h="407095">
                <a:tc>
                  <a:txBody>
                    <a:bodyPr/>
                    <a:lstStyle/>
                    <a:p>
                      <a:pPr algn="ctr" fontAlgn="b"/>
                      <a:r>
                        <a:rPr lang="sk-SK" sz="2400" b="1" i="0" u="none" strike="noStrike" dirty="0">
                          <a:solidFill>
                            <a:srgbClr val="FFFFFF"/>
                          </a:solidFill>
                          <a:latin typeface="Calibri"/>
                        </a:rPr>
                        <a:t>C1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sk-SK" sz="2400" b="0" i="0" u="none" strike="noStrike" dirty="0">
                          <a:solidFill>
                            <a:srgbClr val="000000"/>
                          </a:solidFill>
                          <a:latin typeface="Calibri"/>
                        </a:rPr>
                        <a:t>1e10F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0"/>
                  </a:ext>
                </a:extLst>
              </a:tr>
              <a:tr h="407095">
                <a:tc>
                  <a:txBody>
                    <a:bodyPr/>
                    <a:lstStyle/>
                    <a:p>
                      <a:pPr algn="ctr" fontAlgn="b"/>
                      <a:r>
                        <a:rPr lang="sk-SK" sz="2400" b="1" i="0" u="none" strike="noStrike">
                          <a:solidFill>
                            <a:srgbClr val="FFFFFF"/>
                          </a:solidFill>
                          <a:latin typeface="Calibri"/>
                        </a:rPr>
                        <a:t>C2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b"/>
                      <a:r>
                        <a:rPr lang="sk-SK" sz="2400" b="0" i="0" u="none" strike="noStrike" dirty="0">
                          <a:solidFill>
                            <a:srgbClr val="000000"/>
                          </a:solidFill>
                          <a:latin typeface="Calibri"/>
                        </a:rPr>
                        <a:t>3,9e10F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Parametre modelu</a:t>
            </a:r>
            <a:endParaRPr lang="sk-SK" dirty="0"/>
          </a:p>
        </p:txBody>
      </p:sp>
      <p:sp>
        <p:nvSpPr>
          <p:cNvPr id="3" name="Zástupný symbol obsahu 2"/>
          <p:cNvSpPr>
            <a:spLocks noGrp="1"/>
          </p:cNvSpPr>
          <p:nvPr>
            <p:ph idx="1"/>
          </p:nvPr>
        </p:nvSpPr>
        <p:spPr>
          <a:xfrm>
            <a:off x="467544" y="1268760"/>
            <a:ext cx="8229600" cy="4572000"/>
          </a:xfrm>
        </p:spPr>
        <p:txBody>
          <a:bodyPr/>
          <a:lstStyle/>
          <a:p>
            <a:pPr>
              <a:buNone/>
            </a:pPr>
            <a:r>
              <a:rPr lang="sk-SK" dirty="0" err="1" smtClean="0"/>
              <a:t>Rezistory</a:t>
            </a:r>
            <a:endParaRPr lang="sk-SK" dirty="0"/>
          </a:p>
        </p:txBody>
      </p:sp>
      <p:pic>
        <p:nvPicPr>
          <p:cNvPr id="15361" name="Picture 1"/>
          <p:cNvPicPr>
            <a:picLocks noChangeAspect="1" noChangeArrowheads="1"/>
          </p:cNvPicPr>
          <p:nvPr/>
        </p:nvPicPr>
        <p:blipFill>
          <a:blip r:embed="rId2" cstate="print"/>
          <a:srcRect/>
          <a:stretch>
            <a:fillRect/>
          </a:stretch>
        </p:blipFill>
        <p:spPr bwMode="auto">
          <a:xfrm>
            <a:off x="611560" y="1916832"/>
            <a:ext cx="5400600" cy="3168352"/>
          </a:xfrm>
          <a:prstGeom prst="rect">
            <a:avLst/>
          </a:prstGeom>
          <a:noFill/>
          <a:ln w="9525">
            <a:noFill/>
            <a:miter lim="800000"/>
            <a:headEnd/>
            <a:tailEnd/>
          </a:ln>
        </p:spPr>
      </p:pic>
      <p:sp>
        <p:nvSpPr>
          <p:cNvPr id="6" name="BlokTextu 5"/>
          <p:cNvSpPr txBox="1"/>
          <p:nvPr/>
        </p:nvSpPr>
        <p:spPr>
          <a:xfrm>
            <a:off x="539552" y="5157192"/>
            <a:ext cx="4680520" cy="646331"/>
          </a:xfrm>
          <a:prstGeom prst="rect">
            <a:avLst/>
          </a:prstGeom>
          <a:noFill/>
        </p:spPr>
        <p:txBody>
          <a:bodyPr wrap="square" rtlCol="0">
            <a:spAutoFit/>
          </a:bodyPr>
          <a:lstStyle/>
          <a:p>
            <a:r>
              <a:rPr lang="sk-SK" dirty="0" smtClean="0"/>
              <a:t>R1</a:t>
            </a:r>
            <a:r>
              <a:rPr lang="sk-SK" dirty="0" smtClean="0"/>
              <a:t>, R3, R4, R5, R7 </a:t>
            </a:r>
            <a:r>
              <a:rPr lang="sk-SK" dirty="0" smtClean="0"/>
              <a:t>– trenie na hriadeli</a:t>
            </a:r>
            <a:endParaRPr lang="sk-SK" dirty="0"/>
          </a:p>
          <a:p>
            <a:r>
              <a:rPr lang="sk-SK" dirty="0" smtClean="0"/>
              <a:t>R2</a:t>
            </a:r>
            <a:r>
              <a:rPr lang="sk-SK" dirty="0" smtClean="0"/>
              <a:t>, R6 </a:t>
            </a:r>
            <a:r>
              <a:rPr lang="sk-SK" dirty="0" smtClean="0"/>
              <a:t>– zadanie mechanickej záťaže</a:t>
            </a:r>
            <a:endParaRPr lang="sk-SK" dirty="0"/>
          </a:p>
        </p:txBody>
      </p:sp>
      <p:graphicFrame>
        <p:nvGraphicFramePr>
          <p:cNvPr id="7" name="Tabuľka 6"/>
          <p:cNvGraphicFramePr>
            <a:graphicFrameLocks noGrp="1"/>
          </p:cNvGraphicFramePr>
          <p:nvPr/>
        </p:nvGraphicFramePr>
        <p:xfrm>
          <a:off x="6228184" y="1916832"/>
          <a:ext cx="2664296" cy="3168354"/>
        </p:xfrm>
        <a:graphic>
          <a:graphicData uri="http://schemas.openxmlformats.org/drawingml/2006/table">
            <a:tbl>
              <a:tblPr/>
              <a:tblGrid>
                <a:gridCol w="1129237">
                  <a:extLst>
                    <a:ext uri="{9D8B030D-6E8A-4147-A177-3AD203B41FA5}">
                      <a16:colId xmlns:a16="http://schemas.microsoft.com/office/drawing/2014/main" val="20000"/>
                    </a:ext>
                  </a:extLst>
                </a:gridCol>
                <a:gridCol w="1535059">
                  <a:extLst>
                    <a:ext uri="{9D8B030D-6E8A-4147-A177-3AD203B41FA5}">
                      <a16:colId xmlns:a16="http://schemas.microsoft.com/office/drawing/2014/main" val="20001"/>
                    </a:ext>
                  </a:extLst>
                </a:gridCol>
              </a:tblGrid>
              <a:tr h="452622">
                <a:tc>
                  <a:txBody>
                    <a:bodyPr/>
                    <a:lstStyle/>
                    <a:p>
                      <a:pPr algn="ctr" fontAlgn="ctr"/>
                      <a:r>
                        <a:rPr lang="sk-SK" sz="2400" b="1" i="0" u="none" strike="noStrike" dirty="0">
                          <a:solidFill>
                            <a:srgbClr val="FFFFFF"/>
                          </a:solidFill>
                          <a:latin typeface="Calibri"/>
                        </a:rPr>
                        <a:t>R1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ctr"/>
                      <a:r>
                        <a:rPr lang="sk-SK" sz="2400" b="0" i="0" u="none" strike="noStrike" dirty="0">
                          <a:solidFill>
                            <a:srgbClr val="000000"/>
                          </a:solidFill>
                          <a:latin typeface="Calibri"/>
                        </a:rPr>
                        <a:t>1e-10</a:t>
                      </a:r>
                      <a:r>
                        <a:rPr lang="el-GR" sz="2400" b="0" i="0" u="none" strike="noStrike" dirty="0">
                          <a:solidFill>
                            <a:srgbClr val="000000"/>
                          </a:solidFill>
                          <a:latin typeface="Calibri"/>
                        </a:rPr>
                        <a:t>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0"/>
                  </a:ext>
                </a:extLst>
              </a:tr>
              <a:tr h="452622">
                <a:tc>
                  <a:txBody>
                    <a:bodyPr/>
                    <a:lstStyle/>
                    <a:p>
                      <a:pPr algn="ctr" fontAlgn="ctr"/>
                      <a:r>
                        <a:rPr lang="sk-SK" sz="2400" b="1" i="0" u="none" strike="noStrike" dirty="0">
                          <a:solidFill>
                            <a:srgbClr val="FFFFFF"/>
                          </a:solidFill>
                          <a:latin typeface="Calibri"/>
                        </a:rPr>
                        <a:t>R2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ctr"/>
                      <a:r>
                        <a:rPr lang="el-GR" sz="2400" b="0" i="0" u="none" strike="noStrike">
                          <a:solidFill>
                            <a:srgbClr val="000000"/>
                          </a:solidFill>
                          <a:latin typeface="Calibri"/>
                        </a:rPr>
                        <a:t>1 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1"/>
                  </a:ext>
                </a:extLst>
              </a:tr>
              <a:tr h="452622">
                <a:tc>
                  <a:txBody>
                    <a:bodyPr/>
                    <a:lstStyle/>
                    <a:p>
                      <a:pPr algn="ctr" fontAlgn="ctr"/>
                      <a:r>
                        <a:rPr lang="sk-SK" sz="2400" b="1" i="0" u="none" strike="noStrike">
                          <a:solidFill>
                            <a:srgbClr val="FFFFFF"/>
                          </a:solidFill>
                          <a:latin typeface="Calibri"/>
                        </a:rPr>
                        <a:t>R3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ctr"/>
                      <a:r>
                        <a:rPr lang="sk-SK" sz="2400" b="0" i="0" u="none" strike="noStrike" dirty="0">
                          <a:solidFill>
                            <a:srgbClr val="000000"/>
                          </a:solidFill>
                          <a:latin typeface="Calibri"/>
                        </a:rPr>
                        <a:t>1e-10</a:t>
                      </a:r>
                      <a:r>
                        <a:rPr lang="el-GR" sz="2400" b="0" i="0" u="none" strike="noStrike" dirty="0">
                          <a:solidFill>
                            <a:srgbClr val="000000"/>
                          </a:solidFill>
                          <a:latin typeface="Calibri"/>
                        </a:rPr>
                        <a:t>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2"/>
                  </a:ext>
                </a:extLst>
              </a:tr>
              <a:tr h="452622">
                <a:tc>
                  <a:txBody>
                    <a:bodyPr/>
                    <a:lstStyle/>
                    <a:p>
                      <a:pPr algn="ctr" fontAlgn="ctr"/>
                      <a:r>
                        <a:rPr lang="sk-SK" sz="2400" b="1" i="0" u="none" strike="noStrike">
                          <a:solidFill>
                            <a:srgbClr val="FFFFFF"/>
                          </a:solidFill>
                          <a:latin typeface="Calibri"/>
                        </a:rPr>
                        <a:t>R4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ctr"/>
                      <a:r>
                        <a:rPr lang="sk-SK" sz="2400" b="0" i="0" u="none" strike="noStrike" dirty="0">
                          <a:solidFill>
                            <a:srgbClr val="000000"/>
                          </a:solidFill>
                          <a:latin typeface="Calibri"/>
                        </a:rPr>
                        <a:t>1e-10</a:t>
                      </a:r>
                      <a:r>
                        <a:rPr lang="el-GR" sz="2400" b="0" i="0" u="none" strike="noStrike" dirty="0">
                          <a:solidFill>
                            <a:srgbClr val="000000"/>
                          </a:solidFill>
                          <a:latin typeface="Calibri"/>
                        </a:rPr>
                        <a:t>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3"/>
                  </a:ext>
                </a:extLst>
              </a:tr>
              <a:tr h="452622">
                <a:tc>
                  <a:txBody>
                    <a:bodyPr/>
                    <a:lstStyle/>
                    <a:p>
                      <a:pPr algn="ctr" fontAlgn="ctr"/>
                      <a:r>
                        <a:rPr lang="sk-SK" sz="2400" b="1" i="0" u="none" strike="noStrike">
                          <a:solidFill>
                            <a:srgbClr val="FFFFFF"/>
                          </a:solidFill>
                          <a:latin typeface="Calibri"/>
                        </a:rPr>
                        <a:t>R5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ctr"/>
                      <a:r>
                        <a:rPr lang="sk-SK" sz="2400" b="0" i="0" u="none" strike="noStrike" dirty="0">
                          <a:solidFill>
                            <a:srgbClr val="000000"/>
                          </a:solidFill>
                          <a:latin typeface="Calibri"/>
                        </a:rPr>
                        <a:t>1e-10</a:t>
                      </a:r>
                      <a:r>
                        <a:rPr lang="el-GR" sz="2400" b="0" i="0" u="none" strike="noStrike" dirty="0">
                          <a:solidFill>
                            <a:srgbClr val="000000"/>
                          </a:solidFill>
                          <a:latin typeface="Calibri"/>
                        </a:rPr>
                        <a:t>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4"/>
                  </a:ext>
                </a:extLst>
              </a:tr>
              <a:tr h="452622">
                <a:tc>
                  <a:txBody>
                    <a:bodyPr/>
                    <a:lstStyle/>
                    <a:p>
                      <a:pPr algn="ctr" fontAlgn="ctr"/>
                      <a:r>
                        <a:rPr lang="sk-SK" sz="2400" b="1" i="0" u="none" strike="noStrike">
                          <a:solidFill>
                            <a:srgbClr val="FFFFFF"/>
                          </a:solidFill>
                          <a:latin typeface="Calibri"/>
                        </a:rPr>
                        <a:t>R6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ctr"/>
                      <a:r>
                        <a:rPr lang="sk-SK" sz="2400" b="0" i="0" u="none" strike="noStrike" dirty="0">
                          <a:solidFill>
                            <a:srgbClr val="000000"/>
                          </a:solidFill>
                          <a:latin typeface="Calibri"/>
                        </a:rPr>
                        <a:t>1e7</a:t>
                      </a:r>
                      <a:r>
                        <a:rPr lang="el-GR" sz="2400" b="0" i="0" u="none" strike="noStrike" dirty="0">
                          <a:solidFill>
                            <a:srgbClr val="000000"/>
                          </a:solidFill>
                          <a:latin typeface="Calibri"/>
                        </a:rPr>
                        <a:t>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5"/>
                  </a:ext>
                </a:extLst>
              </a:tr>
              <a:tr h="452622">
                <a:tc>
                  <a:txBody>
                    <a:bodyPr/>
                    <a:lstStyle/>
                    <a:p>
                      <a:pPr algn="ctr" fontAlgn="ctr"/>
                      <a:r>
                        <a:rPr lang="sk-SK" sz="2400" b="1" i="0" u="none" strike="noStrike">
                          <a:solidFill>
                            <a:srgbClr val="FFFFFF"/>
                          </a:solidFill>
                          <a:latin typeface="Calibri"/>
                        </a:rPr>
                        <a:t>R7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a:txBody>
                    <a:bodyPr/>
                    <a:lstStyle/>
                    <a:p>
                      <a:pPr algn="ctr" fontAlgn="ctr"/>
                      <a:r>
                        <a:rPr lang="sk-SK" sz="2400" b="0" i="0" u="none" strike="noStrike" dirty="0">
                          <a:solidFill>
                            <a:srgbClr val="000000"/>
                          </a:solidFill>
                          <a:latin typeface="Calibri"/>
                        </a:rPr>
                        <a:t>1e-10</a:t>
                      </a:r>
                      <a:r>
                        <a:rPr lang="el-GR" sz="2400" b="0" i="0" u="none" strike="noStrike" dirty="0">
                          <a:solidFill>
                            <a:srgbClr val="000000"/>
                          </a:solidFill>
                          <a:latin typeface="Calibri"/>
                        </a:rPr>
                        <a:t>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Parametre modelu</a:t>
            </a:r>
            <a:endParaRPr lang="sk-SK" dirty="0"/>
          </a:p>
        </p:txBody>
      </p:sp>
      <p:sp>
        <p:nvSpPr>
          <p:cNvPr id="3" name="Zástupný symbol obsahu 2"/>
          <p:cNvSpPr>
            <a:spLocks noGrp="1"/>
          </p:cNvSpPr>
          <p:nvPr>
            <p:ph idx="1"/>
          </p:nvPr>
        </p:nvSpPr>
        <p:spPr>
          <a:xfrm>
            <a:off x="467544" y="1340768"/>
            <a:ext cx="8229600" cy="4572000"/>
          </a:xfrm>
        </p:spPr>
        <p:txBody>
          <a:bodyPr/>
          <a:lstStyle/>
          <a:p>
            <a:pPr>
              <a:buNone/>
            </a:pPr>
            <a:r>
              <a:rPr lang="sk-SK" dirty="0" smtClean="0"/>
              <a:t>Motor a generátor</a:t>
            </a:r>
            <a:endParaRPr lang="sk-SK" dirty="0"/>
          </a:p>
        </p:txBody>
      </p:sp>
      <p:pic>
        <p:nvPicPr>
          <p:cNvPr id="14337" name="Picture 1"/>
          <p:cNvPicPr>
            <a:picLocks noChangeAspect="1" noChangeArrowheads="1"/>
          </p:cNvPicPr>
          <p:nvPr/>
        </p:nvPicPr>
        <p:blipFill>
          <a:blip r:embed="rId2" cstate="print"/>
          <a:srcRect/>
          <a:stretch>
            <a:fillRect/>
          </a:stretch>
        </p:blipFill>
        <p:spPr bwMode="auto">
          <a:xfrm>
            <a:off x="1017948" y="1916832"/>
            <a:ext cx="7128792" cy="4517092"/>
          </a:xfrm>
          <a:prstGeom prst="rect">
            <a:avLst/>
          </a:prstGeom>
          <a:noFill/>
          <a:ln w="9525">
            <a:noFill/>
            <a:miter lim="800000"/>
            <a:headEnd/>
            <a:tailEnd/>
          </a:ln>
        </p:spPr>
      </p:pic>
      <p:sp>
        <p:nvSpPr>
          <p:cNvPr id="5" name="BlokTextu 4"/>
          <p:cNvSpPr txBox="1"/>
          <p:nvPr/>
        </p:nvSpPr>
        <p:spPr>
          <a:xfrm>
            <a:off x="3131840" y="5434388"/>
            <a:ext cx="244827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k-SK" dirty="0" smtClean="0">
                <a:solidFill>
                  <a:schemeClr val="bg1"/>
                </a:solidFill>
              </a:rPr>
              <a:t>„Elektrický“ hriadeľ</a:t>
            </a:r>
            <a:endParaRPr lang="sk-SK" dirty="0">
              <a:solidFill>
                <a:schemeClr val="bg1"/>
              </a:solidFill>
            </a:endParaRPr>
          </a:p>
        </p:txBody>
      </p:sp>
      <p:cxnSp>
        <p:nvCxnSpPr>
          <p:cNvPr id="9" name="Rovná spojovacia šípka 8"/>
          <p:cNvCxnSpPr>
            <a:stCxn id="5" idx="0"/>
          </p:cNvCxnSpPr>
          <p:nvPr/>
        </p:nvCxnSpPr>
        <p:spPr>
          <a:xfrm flipH="1" flipV="1">
            <a:off x="4283968" y="5146356"/>
            <a:ext cx="72008"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Parametre modelu</a:t>
            </a:r>
            <a:endParaRPr lang="sk-SK" dirty="0"/>
          </a:p>
        </p:txBody>
      </p:sp>
      <p:pic>
        <p:nvPicPr>
          <p:cNvPr id="13313" name="Picture 1"/>
          <p:cNvPicPr>
            <a:picLocks noChangeAspect="1" noChangeArrowheads="1"/>
          </p:cNvPicPr>
          <p:nvPr/>
        </p:nvPicPr>
        <p:blipFill>
          <a:blip r:embed="rId2" cstate="print"/>
          <a:srcRect/>
          <a:stretch>
            <a:fillRect/>
          </a:stretch>
        </p:blipFill>
        <p:spPr bwMode="auto">
          <a:xfrm>
            <a:off x="1504950" y="1412776"/>
            <a:ext cx="6134100" cy="5076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Parametre modelu</a:t>
            </a:r>
            <a:endParaRPr lang="sk-SK" dirty="0"/>
          </a:p>
        </p:txBody>
      </p:sp>
      <p:pic>
        <p:nvPicPr>
          <p:cNvPr id="12289" name="Picture 1"/>
          <p:cNvPicPr>
            <a:picLocks noChangeAspect="1" noChangeArrowheads="1"/>
          </p:cNvPicPr>
          <p:nvPr/>
        </p:nvPicPr>
        <p:blipFill>
          <a:blip r:embed="rId2" cstate="print"/>
          <a:srcRect/>
          <a:stretch>
            <a:fillRect/>
          </a:stretch>
        </p:blipFill>
        <p:spPr bwMode="auto">
          <a:xfrm>
            <a:off x="1433813" y="1412776"/>
            <a:ext cx="6276373" cy="50405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0"/>
            <a:ext cx="8229600" cy="1399032"/>
          </a:xfrm>
        </p:spPr>
        <p:txBody>
          <a:bodyPr/>
          <a:lstStyle/>
          <a:p>
            <a:r>
              <a:rPr lang="sk-SK" dirty="0" smtClean="0"/>
              <a:t>Simulácia a vyhodnotenie</a:t>
            </a:r>
            <a:endParaRPr lang="sk-SK" dirty="0"/>
          </a:p>
        </p:txBody>
      </p:sp>
      <p:pic>
        <p:nvPicPr>
          <p:cNvPr id="11266" name="Picture 2"/>
          <p:cNvPicPr>
            <a:picLocks noChangeAspect="1" noChangeArrowheads="1"/>
          </p:cNvPicPr>
          <p:nvPr/>
        </p:nvPicPr>
        <p:blipFill>
          <a:blip r:embed="rId2" cstate="print"/>
          <a:srcRect/>
          <a:stretch>
            <a:fillRect/>
          </a:stretch>
        </p:blipFill>
        <p:spPr bwMode="auto">
          <a:xfrm>
            <a:off x="1043608" y="1340768"/>
            <a:ext cx="3400425" cy="1609725"/>
          </a:xfrm>
          <a:prstGeom prst="rect">
            <a:avLst/>
          </a:prstGeom>
          <a:noFill/>
          <a:ln w="9525">
            <a:noFill/>
            <a:miter lim="800000"/>
            <a:headEnd/>
            <a:tailEnd/>
          </a:ln>
        </p:spPr>
      </p:pic>
      <p:pic>
        <p:nvPicPr>
          <p:cNvPr id="11267" name="Picture 3"/>
          <p:cNvPicPr>
            <a:picLocks noChangeAspect="1" noChangeArrowheads="1"/>
          </p:cNvPicPr>
          <p:nvPr/>
        </p:nvPicPr>
        <p:blipFill>
          <a:blip r:embed="rId3" cstate="print"/>
          <a:srcRect/>
          <a:stretch>
            <a:fillRect/>
          </a:stretch>
        </p:blipFill>
        <p:spPr bwMode="auto">
          <a:xfrm>
            <a:off x="1043608" y="2996952"/>
            <a:ext cx="3384376" cy="3456384"/>
          </a:xfrm>
          <a:prstGeom prst="rect">
            <a:avLst/>
          </a:prstGeom>
          <a:noFill/>
          <a:ln w="9525">
            <a:noFill/>
            <a:miter lim="800000"/>
            <a:headEnd/>
            <a:tailEnd/>
          </a:ln>
        </p:spPr>
      </p:pic>
      <p:sp>
        <p:nvSpPr>
          <p:cNvPr id="7" name="BlokTextu 6"/>
          <p:cNvSpPr txBox="1"/>
          <p:nvPr/>
        </p:nvSpPr>
        <p:spPr>
          <a:xfrm>
            <a:off x="4716016" y="1268760"/>
            <a:ext cx="4104456" cy="2585323"/>
          </a:xfrm>
          <a:prstGeom prst="rect">
            <a:avLst/>
          </a:prstGeom>
          <a:noFill/>
        </p:spPr>
        <p:txBody>
          <a:bodyPr wrap="square" rtlCol="0">
            <a:spAutoFit/>
          </a:bodyPr>
          <a:lstStyle/>
          <a:p>
            <a:r>
              <a:rPr lang="sk-SK" dirty="0" smtClean="0"/>
              <a:t>Po nastavení všetkých parametrov jednotlivých prvkov a nastavení </a:t>
            </a:r>
            <a:r>
              <a:rPr lang="sk-SK" b="1" dirty="0" smtClean="0"/>
              <a:t>ATP/</a:t>
            </a:r>
            <a:r>
              <a:rPr lang="sk-SK" b="1" dirty="0" err="1" smtClean="0"/>
              <a:t>settings</a:t>
            </a:r>
            <a:r>
              <a:rPr lang="sk-SK" b="1" dirty="0" smtClean="0">
                <a:solidFill>
                  <a:schemeClr val="bg1"/>
                </a:solidFill>
              </a:rPr>
              <a:t> </a:t>
            </a:r>
            <a:r>
              <a:rPr lang="sk-SK" dirty="0" smtClean="0"/>
              <a:t>alebo</a:t>
            </a:r>
            <a:r>
              <a:rPr lang="sk-SK" b="1" dirty="0" smtClean="0"/>
              <a:t> F3</a:t>
            </a:r>
            <a:r>
              <a:rPr lang="sk-SK" dirty="0" smtClean="0"/>
              <a:t> podľa obrázka spustíme meranie pomocou </a:t>
            </a:r>
            <a:r>
              <a:rPr lang="sk-SK" b="1" dirty="0" smtClean="0"/>
              <a:t>ATP/</a:t>
            </a:r>
            <a:r>
              <a:rPr lang="sk-SK" b="1" dirty="0" err="1" smtClean="0"/>
              <a:t>run</a:t>
            </a:r>
            <a:r>
              <a:rPr lang="sk-SK" b="1" dirty="0" smtClean="0"/>
              <a:t> ATP </a:t>
            </a:r>
            <a:r>
              <a:rPr lang="sk-SK" dirty="0" smtClean="0"/>
              <a:t>alebo</a:t>
            </a:r>
            <a:r>
              <a:rPr lang="sk-SK" b="1" dirty="0" smtClean="0"/>
              <a:t> F2. </a:t>
            </a:r>
            <a:r>
              <a:rPr lang="sk-SK" dirty="0" smtClean="0"/>
              <a:t>Po výpočte programu zvolíme tlačidlo </a:t>
            </a:r>
            <a:r>
              <a:rPr lang="sk-SK" b="1" dirty="0" smtClean="0"/>
              <a:t>ATP/run </a:t>
            </a:r>
            <a:r>
              <a:rPr lang="sk-SK" b="1" dirty="0" err="1" smtClean="0"/>
              <a:t>PlotXY</a:t>
            </a:r>
            <a:r>
              <a:rPr lang="sk-SK" dirty="0" smtClean="0"/>
              <a:t>, kde </a:t>
            </a:r>
            <a:r>
              <a:rPr lang="sk-SK" dirty="0" smtClean="0"/>
              <a:t>sa nám zobrazí nasledujúce okno :</a:t>
            </a:r>
            <a:endParaRPr lang="sk-SK" b="1" dirty="0" smtClean="0"/>
          </a:p>
          <a:p>
            <a:r>
              <a:rPr lang="sk-SK" dirty="0" smtClean="0"/>
              <a:t> </a:t>
            </a:r>
            <a:endParaRPr lang="sk-SK" b="1" dirty="0"/>
          </a:p>
        </p:txBody>
      </p:sp>
      <p:pic>
        <p:nvPicPr>
          <p:cNvPr id="11268" name="Picture 4"/>
          <p:cNvPicPr>
            <a:picLocks noChangeAspect="1" noChangeArrowheads="1"/>
          </p:cNvPicPr>
          <p:nvPr/>
        </p:nvPicPr>
        <p:blipFill>
          <a:blip r:embed="rId4" cstate="print"/>
          <a:srcRect/>
          <a:stretch>
            <a:fillRect/>
          </a:stretch>
        </p:blipFill>
        <p:spPr bwMode="auto">
          <a:xfrm>
            <a:off x="4788024" y="3501008"/>
            <a:ext cx="3888431" cy="29087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0"/>
            <a:ext cx="8229600" cy="1399032"/>
          </a:xfrm>
        </p:spPr>
        <p:txBody>
          <a:bodyPr/>
          <a:lstStyle/>
          <a:p>
            <a:r>
              <a:rPr lang="sk-SK" dirty="0" smtClean="0"/>
              <a:t>Simulácia a vyhodnotenie</a:t>
            </a:r>
            <a:endParaRPr lang="sk-SK" dirty="0"/>
          </a:p>
        </p:txBody>
      </p:sp>
      <p:sp>
        <p:nvSpPr>
          <p:cNvPr id="10" name="BlokTextu 9"/>
          <p:cNvSpPr txBox="1"/>
          <p:nvPr/>
        </p:nvSpPr>
        <p:spPr>
          <a:xfrm>
            <a:off x="1475656" y="5301208"/>
            <a:ext cx="6264696" cy="646331"/>
          </a:xfrm>
          <a:prstGeom prst="rect">
            <a:avLst/>
          </a:prstGeom>
          <a:noFill/>
        </p:spPr>
        <p:txBody>
          <a:bodyPr wrap="square" rtlCol="0">
            <a:spAutoFit/>
          </a:bodyPr>
          <a:lstStyle/>
          <a:p>
            <a:pPr algn="just"/>
            <a:r>
              <a:rPr lang="sk-SK" dirty="0" smtClean="0"/>
              <a:t>Obr. 1</a:t>
            </a:r>
            <a:r>
              <a:rPr lang="sk-SK" dirty="0" smtClean="0"/>
              <a:t>. Priebeh </a:t>
            </a:r>
            <a:r>
              <a:rPr lang="sk-SK" dirty="0" smtClean="0"/>
              <a:t>mechanických momentov motora (u1) a generátora (u2)</a:t>
            </a:r>
            <a:endParaRPr lang="sk-SK" dirty="0"/>
          </a:p>
        </p:txBody>
      </p:sp>
      <p:pic>
        <p:nvPicPr>
          <p:cNvPr id="3" name="Picture 3"/>
          <p:cNvPicPr>
            <a:picLocks noChangeAspect="1" noChangeArrowheads="1"/>
          </p:cNvPicPr>
          <p:nvPr/>
        </p:nvPicPr>
        <p:blipFill>
          <a:blip r:embed="rId2" cstate="print"/>
          <a:srcRect/>
          <a:stretch>
            <a:fillRect/>
          </a:stretch>
        </p:blipFill>
        <p:spPr bwMode="auto">
          <a:xfrm>
            <a:off x="1403648" y="1196752"/>
            <a:ext cx="6379198" cy="4110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Simulácia a vyhodnotenie</a:t>
            </a:r>
            <a:endParaRPr lang="sk-SK" dirty="0"/>
          </a:p>
        </p:txBody>
      </p:sp>
      <p:sp>
        <p:nvSpPr>
          <p:cNvPr id="4" name="BlokTextu 3"/>
          <p:cNvSpPr txBox="1"/>
          <p:nvPr/>
        </p:nvSpPr>
        <p:spPr>
          <a:xfrm>
            <a:off x="1331640" y="5445224"/>
            <a:ext cx="6696744" cy="646331"/>
          </a:xfrm>
          <a:prstGeom prst="rect">
            <a:avLst/>
          </a:prstGeom>
          <a:noFill/>
        </p:spPr>
        <p:txBody>
          <a:bodyPr wrap="square" rtlCol="0">
            <a:spAutoFit/>
          </a:bodyPr>
          <a:lstStyle/>
          <a:p>
            <a:pPr algn="just"/>
            <a:r>
              <a:rPr lang="sk-SK" dirty="0" smtClean="0"/>
              <a:t>Obr. 2. Priebeh </a:t>
            </a:r>
            <a:r>
              <a:rPr lang="sk-SK" dirty="0" smtClean="0"/>
              <a:t>mechanických momentov motora (u1) </a:t>
            </a:r>
            <a:r>
              <a:rPr lang="sk-SK" dirty="0" smtClean="0"/>
              <a:t>a generátora </a:t>
            </a:r>
            <a:r>
              <a:rPr lang="sk-SK" dirty="0" smtClean="0"/>
              <a:t>(u2) do času ustaľovania </a:t>
            </a:r>
            <a:endParaRPr lang="sk-SK" dirty="0"/>
          </a:p>
        </p:txBody>
      </p:sp>
      <p:pic>
        <p:nvPicPr>
          <p:cNvPr id="47106" name="Picture 2"/>
          <p:cNvPicPr>
            <a:picLocks noChangeAspect="1" noChangeArrowheads="1"/>
          </p:cNvPicPr>
          <p:nvPr/>
        </p:nvPicPr>
        <p:blipFill>
          <a:blip r:embed="rId2" cstate="print"/>
          <a:srcRect/>
          <a:stretch>
            <a:fillRect/>
          </a:stretch>
        </p:blipFill>
        <p:spPr bwMode="auto">
          <a:xfrm>
            <a:off x="1452563" y="1428750"/>
            <a:ext cx="6238875" cy="4000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Simulácia a vyhodnotenie</a:t>
            </a:r>
            <a:endParaRPr lang="sk-SK" dirty="0"/>
          </a:p>
        </p:txBody>
      </p:sp>
      <p:sp>
        <p:nvSpPr>
          <p:cNvPr id="6" name="BlokTextu 5"/>
          <p:cNvSpPr txBox="1"/>
          <p:nvPr/>
        </p:nvSpPr>
        <p:spPr>
          <a:xfrm>
            <a:off x="1331640" y="5301208"/>
            <a:ext cx="6408712" cy="646331"/>
          </a:xfrm>
          <a:prstGeom prst="rect">
            <a:avLst/>
          </a:prstGeom>
          <a:noFill/>
        </p:spPr>
        <p:txBody>
          <a:bodyPr wrap="square" rtlCol="0">
            <a:spAutoFit/>
          </a:bodyPr>
          <a:lstStyle/>
          <a:p>
            <a:pPr algn="just"/>
            <a:r>
              <a:rPr lang="sk-SK" dirty="0" smtClean="0"/>
              <a:t>Obr. 3. Priebeh </a:t>
            </a:r>
            <a:r>
              <a:rPr lang="sk-SK" dirty="0" smtClean="0"/>
              <a:t>prúdov motora BUSMA-BUS0A </a:t>
            </a:r>
            <a:r>
              <a:rPr lang="sk-SK" dirty="0" smtClean="0"/>
              <a:t>a generátora </a:t>
            </a:r>
            <a:r>
              <a:rPr lang="sk-SK" dirty="0" smtClean="0"/>
              <a:t>na počiatku prechodného deja</a:t>
            </a:r>
            <a:endParaRPr lang="sk-SK" dirty="0"/>
          </a:p>
        </p:txBody>
      </p:sp>
      <p:pic>
        <p:nvPicPr>
          <p:cNvPr id="3" name="Picture 1"/>
          <p:cNvPicPr>
            <a:picLocks noChangeAspect="1" noChangeArrowheads="1"/>
          </p:cNvPicPr>
          <p:nvPr/>
        </p:nvPicPr>
        <p:blipFill>
          <a:blip r:embed="rId2" cstate="print"/>
          <a:srcRect/>
          <a:stretch>
            <a:fillRect/>
          </a:stretch>
        </p:blipFill>
        <p:spPr bwMode="auto">
          <a:xfrm>
            <a:off x="1404938" y="1552575"/>
            <a:ext cx="6334125" cy="3752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Simulácia a vyhodnotenie</a:t>
            </a:r>
            <a:endParaRPr lang="sk-SK" dirty="0"/>
          </a:p>
        </p:txBody>
      </p:sp>
      <p:sp>
        <p:nvSpPr>
          <p:cNvPr id="4" name="BlokTextu 3"/>
          <p:cNvSpPr txBox="1"/>
          <p:nvPr/>
        </p:nvSpPr>
        <p:spPr>
          <a:xfrm>
            <a:off x="1403648" y="5589240"/>
            <a:ext cx="6192688" cy="646331"/>
          </a:xfrm>
          <a:prstGeom prst="rect">
            <a:avLst/>
          </a:prstGeom>
          <a:noFill/>
        </p:spPr>
        <p:txBody>
          <a:bodyPr wrap="square" rtlCol="0">
            <a:spAutoFit/>
          </a:bodyPr>
          <a:lstStyle/>
          <a:p>
            <a:pPr algn="just"/>
            <a:r>
              <a:rPr lang="sk-SK" dirty="0" smtClean="0"/>
              <a:t>Obr. 4. Priebeh </a:t>
            </a:r>
            <a:r>
              <a:rPr lang="sk-SK" dirty="0" smtClean="0"/>
              <a:t>otáčok motora a generátora počas prechodného deja </a:t>
            </a:r>
            <a:endParaRPr lang="sk-SK" dirty="0"/>
          </a:p>
        </p:txBody>
      </p:sp>
      <p:pic>
        <p:nvPicPr>
          <p:cNvPr id="48130" name="Picture 2"/>
          <p:cNvPicPr>
            <a:picLocks noChangeAspect="1" noChangeArrowheads="1"/>
          </p:cNvPicPr>
          <p:nvPr/>
        </p:nvPicPr>
        <p:blipFill>
          <a:blip r:embed="rId2" cstate="print"/>
          <a:srcRect/>
          <a:stretch>
            <a:fillRect/>
          </a:stretch>
        </p:blipFill>
        <p:spPr bwMode="auto">
          <a:xfrm>
            <a:off x="1475656" y="1844824"/>
            <a:ext cx="6105525"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Vyhodnotenie modelu </a:t>
            </a:r>
            <a:r>
              <a:rPr lang="sk-SK" dirty="0" err="1" smtClean="0"/>
              <a:t>motorgenerátora</a:t>
            </a:r>
            <a:endParaRPr lang="sk-SK" dirty="0"/>
          </a:p>
        </p:txBody>
      </p:sp>
      <p:sp>
        <p:nvSpPr>
          <p:cNvPr id="3" name="Zástupný symbol obsahu 2"/>
          <p:cNvSpPr>
            <a:spLocks noGrp="1"/>
          </p:cNvSpPr>
          <p:nvPr>
            <p:ph idx="1"/>
          </p:nvPr>
        </p:nvSpPr>
        <p:spPr>
          <a:xfrm>
            <a:off x="395536" y="1772816"/>
            <a:ext cx="8229600" cy="4572000"/>
          </a:xfrm>
        </p:spPr>
        <p:txBody>
          <a:bodyPr>
            <a:normAutofit/>
          </a:bodyPr>
          <a:lstStyle/>
          <a:p>
            <a:pPr>
              <a:buNone/>
            </a:pPr>
            <a:r>
              <a:rPr lang="sk-SK" sz="2000" dirty="0" smtClean="0"/>
              <a:t>	Na </a:t>
            </a:r>
            <a:r>
              <a:rPr lang="sk-SK" sz="2000" dirty="0" smtClean="0"/>
              <a:t>Obr. 3</a:t>
            </a:r>
            <a:r>
              <a:rPr lang="sk-SK" sz="2000" dirty="0" smtClean="0"/>
              <a:t>. sú </a:t>
            </a:r>
            <a:r>
              <a:rPr lang="sk-SK" sz="2000" dirty="0" smtClean="0"/>
              <a:t>zobrazené priebehy </a:t>
            </a:r>
            <a:r>
              <a:rPr lang="sk-SK" sz="2000" dirty="0" smtClean="0"/>
              <a:t>prúdov statorov strojov na začiatku prechodného deja. Prúd motora narastá pozvoľne, prúd generátora skokom a potom mierne klesá. Rovnako je viditeľná rozdielna frekvencia strojov. Porovnanie amplitúd prúdov v časoch uvádza nesledujúca tabuľka. Zvýšenie zaťaženia paradoxne spôsobí v ustálenom stave pokles prúdu do záťaže a zo siete a tomu taktiež zodpovedá pokles veľkosti mechanického momentu na </a:t>
            </a:r>
            <a:r>
              <a:rPr lang="sk-SK" sz="2000" dirty="0" smtClean="0"/>
              <a:t>Obr. 2</a:t>
            </a:r>
            <a:r>
              <a:rPr lang="sk-SK" sz="2000" dirty="0" smtClean="0"/>
              <a:t>. Mechanická rýchlosť je pritom pri oboch strojoch rovnaká, ako ukazuje </a:t>
            </a:r>
            <a:r>
              <a:rPr lang="sk-SK" sz="2000" dirty="0" smtClean="0"/>
              <a:t>Obr. 3</a:t>
            </a:r>
            <a:r>
              <a:rPr lang="sk-SK" sz="2000" dirty="0" smtClean="0"/>
              <a:t>.</a:t>
            </a:r>
          </a:p>
          <a:p>
            <a:pPr>
              <a:buNone/>
            </a:pPr>
            <a:endParaRPr lang="sk-SK" sz="2000" dirty="0"/>
          </a:p>
        </p:txBody>
      </p:sp>
      <p:pic>
        <p:nvPicPr>
          <p:cNvPr id="1027" name="Picture 3"/>
          <p:cNvPicPr>
            <a:picLocks noChangeAspect="1" noChangeArrowheads="1"/>
          </p:cNvPicPr>
          <p:nvPr/>
        </p:nvPicPr>
        <p:blipFill>
          <a:blip r:embed="rId2" cstate="print"/>
          <a:srcRect/>
          <a:stretch>
            <a:fillRect/>
          </a:stretch>
        </p:blipFill>
        <p:spPr bwMode="auto">
          <a:xfrm>
            <a:off x="287524" y="4869160"/>
            <a:ext cx="8568952" cy="971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Samostatne pracujúci synchrónny generátor</a:t>
            </a:r>
            <a:endParaRPr lang="sk-SK" dirty="0"/>
          </a:p>
        </p:txBody>
      </p:sp>
      <p:sp>
        <p:nvSpPr>
          <p:cNvPr id="3" name="Zástupný symbol obsahu 2"/>
          <p:cNvSpPr>
            <a:spLocks noGrp="1"/>
          </p:cNvSpPr>
          <p:nvPr>
            <p:ph idx="1"/>
          </p:nvPr>
        </p:nvSpPr>
        <p:spPr/>
        <p:txBody>
          <a:bodyPr>
            <a:normAutofit fontScale="92500"/>
          </a:bodyPr>
          <a:lstStyle/>
          <a:p>
            <a:r>
              <a:rPr lang="sk-SK" dirty="0" smtClean="0"/>
              <a:t>Modelu </a:t>
            </a:r>
            <a:r>
              <a:rPr lang="sk-SK" dirty="0" smtClean="0"/>
              <a:t>SM59, </a:t>
            </a:r>
            <a:r>
              <a:rPr lang="sk-SK" dirty="0" smtClean="0"/>
              <a:t>v porovnaní </a:t>
            </a:r>
            <a:r>
              <a:rPr lang="sk-SK" dirty="0" smtClean="0"/>
              <a:t>s </a:t>
            </a:r>
            <a:r>
              <a:rPr lang="sk-SK" dirty="0" err="1" smtClean="0"/>
              <a:t>motorgenerátorom</a:t>
            </a:r>
            <a:r>
              <a:rPr lang="sk-SK" dirty="0" smtClean="0"/>
              <a:t>, </a:t>
            </a:r>
            <a:r>
              <a:rPr lang="sk-SK" dirty="0" smtClean="0"/>
              <a:t>sa otáčky </a:t>
            </a:r>
            <a:r>
              <a:rPr lang="sk-SK" dirty="0" smtClean="0"/>
              <a:t>so zaťažením </a:t>
            </a:r>
            <a:r>
              <a:rPr lang="sk-SK" dirty="0" smtClean="0"/>
              <a:t>znížia a to z </a:t>
            </a:r>
            <a:r>
              <a:rPr lang="sk-SK" dirty="0" smtClean="0"/>
              <a:t>dôvodu, </a:t>
            </a:r>
            <a:r>
              <a:rPr lang="sk-SK" dirty="0" smtClean="0"/>
              <a:t>že otáčky </a:t>
            </a:r>
            <a:r>
              <a:rPr lang="sk-SK" dirty="0" err="1" smtClean="0"/>
              <a:t>motorgenerátora</a:t>
            </a:r>
            <a:r>
              <a:rPr lang="sk-SK" dirty="0" smtClean="0"/>
              <a:t> sú dané frekvenciou siete</a:t>
            </a:r>
          </a:p>
          <a:p>
            <a:r>
              <a:rPr lang="sk-SK" dirty="0" smtClean="0"/>
              <a:t>Pri nasledujúcom modeli je možné pomocou TACS </a:t>
            </a:r>
            <a:r>
              <a:rPr lang="sk-SK" dirty="0" smtClean="0"/>
              <a:t>prvku meniť </a:t>
            </a:r>
            <a:r>
              <a:rPr lang="sk-SK" dirty="0" smtClean="0"/>
              <a:t>iba budenia alebo mechanický výkon</a:t>
            </a:r>
          </a:p>
          <a:p>
            <a:r>
              <a:rPr lang="sk-SK" dirty="0" smtClean="0"/>
              <a:t>Na modeli SM59 budeme modelovať rovnaký prechodný dej ako pri </a:t>
            </a:r>
            <a:r>
              <a:rPr lang="sk-SK" dirty="0" err="1" smtClean="0"/>
              <a:t>motorgenerátore</a:t>
            </a:r>
            <a:endParaRPr lang="sk-SK"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Schéma zapojenia </a:t>
            </a:r>
            <a:r>
              <a:rPr lang="sk-SK" dirty="0" smtClean="0"/>
              <a:t>a parametre </a:t>
            </a:r>
            <a:r>
              <a:rPr lang="sk-SK" dirty="0" smtClean="0"/>
              <a:t>prvkov</a:t>
            </a:r>
            <a:endParaRPr lang="sk-SK" dirty="0"/>
          </a:p>
        </p:txBody>
      </p:sp>
      <p:sp>
        <p:nvSpPr>
          <p:cNvPr id="3" name="Zástupný symbol obsahu 2"/>
          <p:cNvSpPr>
            <a:spLocks noGrp="1"/>
          </p:cNvSpPr>
          <p:nvPr>
            <p:ph idx="1"/>
          </p:nvPr>
        </p:nvSpPr>
        <p:spPr/>
        <p:txBody>
          <a:bodyPr/>
          <a:lstStyle/>
          <a:p>
            <a:pPr>
              <a:buNone/>
            </a:pPr>
            <a:r>
              <a:rPr lang="sk-SK" dirty="0" smtClean="0"/>
              <a:t>	</a:t>
            </a:r>
            <a:r>
              <a:rPr lang="sk-SK" sz="2400" dirty="0" smtClean="0"/>
              <a:t>Parametre SM59 zadávame podľa vyššie uvedenej </a:t>
            </a:r>
            <a:r>
              <a:rPr lang="sk-SK" sz="2400" dirty="0" smtClean="0"/>
              <a:t>tabuľky. </a:t>
            </a:r>
            <a:r>
              <a:rPr lang="sk-SK" sz="2400" dirty="0" smtClean="0"/>
              <a:t>Pre moment </a:t>
            </a:r>
            <a:r>
              <a:rPr lang="sk-SK" sz="2400" dirty="0" smtClean="0"/>
              <a:t>zotrvačnosti, </a:t>
            </a:r>
            <a:r>
              <a:rPr lang="sk-SK" sz="2400" dirty="0" smtClean="0"/>
              <a:t>označený </a:t>
            </a:r>
            <a:r>
              <a:rPr lang="sk-SK" sz="2400" dirty="0" smtClean="0"/>
              <a:t>HICO, </a:t>
            </a:r>
            <a:r>
              <a:rPr lang="sk-SK" sz="2400" dirty="0" smtClean="0"/>
              <a:t>pri časovej konštante </a:t>
            </a:r>
            <a:r>
              <a:rPr lang="sk-SK" sz="2400" i="1" dirty="0" smtClean="0"/>
              <a:t>H</a:t>
            </a:r>
            <a:r>
              <a:rPr lang="sk-SK" sz="2400" dirty="0" smtClean="0"/>
              <a:t>, platí</a:t>
            </a:r>
            <a:r>
              <a:rPr lang="sk-SK" sz="2400" dirty="0" smtClean="0"/>
              <a:t>: </a:t>
            </a:r>
            <a:endParaRPr lang="sk-SK" sz="2400" dirty="0"/>
          </a:p>
        </p:txBody>
      </p:sp>
      <p:sp>
        <p:nvSpPr>
          <p:cNvPr id="6" name="BlokTextu 5"/>
          <p:cNvSpPr txBox="1"/>
          <p:nvPr/>
        </p:nvSpPr>
        <p:spPr>
          <a:xfrm>
            <a:off x="899592" y="4005064"/>
            <a:ext cx="7704856" cy="461665"/>
          </a:xfrm>
          <a:prstGeom prst="rect">
            <a:avLst/>
          </a:prstGeom>
          <a:noFill/>
        </p:spPr>
        <p:txBody>
          <a:bodyPr wrap="square" rtlCol="0">
            <a:spAutoFit/>
          </a:bodyPr>
          <a:lstStyle/>
          <a:p>
            <a:r>
              <a:rPr lang="sk-SK" sz="2400" dirty="0" smtClean="0"/>
              <a:t>Schéma zapojenia v </a:t>
            </a:r>
            <a:r>
              <a:rPr lang="sk-SK" sz="2400" dirty="0" err="1" smtClean="0"/>
              <a:t>ATPdraw</a:t>
            </a:r>
            <a:endParaRPr lang="sk-SK" sz="2400" dirty="0"/>
          </a:p>
        </p:txBody>
      </p:sp>
      <p:pic>
        <p:nvPicPr>
          <p:cNvPr id="7171" name="Picture 3"/>
          <p:cNvPicPr>
            <a:picLocks noChangeAspect="1" noChangeArrowheads="1"/>
          </p:cNvPicPr>
          <p:nvPr/>
        </p:nvPicPr>
        <p:blipFill>
          <a:blip r:embed="rId3" cstate="print"/>
          <a:srcRect/>
          <a:stretch>
            <a:fillRect/>
          </a:stretch>
        </p:blipFill>
        <p:spPr bwMode="auto">
          <a:xfrm>
            <a:off x="3347864" y="4509120"/>
            <a:ext cx="2736304" cy="1988840"/>
          </a:xfrm>
          <a:prstGeom prst="rect">
            <a:avLst/>
          </a:prstGeom>
          <a:noFill/>
          <a:ln w="9525">
            <a:noFill/>
            <a:miter lim="800000"/>
            <a:headEnd/>
            <a:tailEnd/>
          </a:ln>
        </p:spPr>
      </p:pic>
      <p:sp>
        <p:nvSpPr>
          <p:cNvPr id="7" name="Obdĺžnik 6"/>
          <p:cNvSpPr/>
          <p:nvPr/>
        </p:nvSpPr>
        <p:spPr>
          <a:xfrm>
            <a:off x="2123728" y="3212976"/>
            <a:ext cx="5400600" cy="79208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k-SK"/>
          </a:p>
        </p:txBody>
      </p:sp>
      <p:sp>
        <p:nvSpPr>
          <p:cNvPr id="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k-SK"/>
          </a:p>
        </p:txBody>
      </p:sp>
      <p:graphicFrame>
        <p:nvGraphicFramePr>
          <p:cNvPr id="7169" name="Object 1"/>
          <p:cNvGraphicFramePr>
            <a:graphicFrameLocks noChangeAspect="1"/>
          </p:cNvGraphicFramePr>
          <p:nvPr/>
        </p:nvGraphicFramePr>
        <p:xfrm>
          <a:off x="2102278" y="3265250"/>
          <a:ext cx="5422050" cy="742963"/>
        </p:xfrm>
        <a:graphic>
          <a:graphicData uri="http://schemas.openxmlformats.org/presentationml/2006/ole">
            <mc:AlternateContent xmlns:mc="http://schemas.openxmlformats.org/markup-compatibility/2006">
              <mc:Choice xmlns:v="urn:schemas-microsoft-com:vml" Requires="v">
                <p:oleObj spid="_x0000_s7184" name="Rovnica" r:id="rId4" imgW="3263900" imgH="444500" progId="Equation.3">
                  <p:embed/>
                </p:oleObj>
              </mc:Choice>
              <mc:Fallback>
                <p:oleObj name="Rovnica" r:id="rId4" imgW="3263900" imgH="444500" progId="Equation.3">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2278" y="3265250"/>
                        <a:ext cx="5422050" cy="742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Simulácia a vyhodnotenie</a:t>
            </a:r>
            <a:endParaRPr lang="sk-SK" dirty="0"/>
          </a:p>
        </p:txBody>
      </p:sp>
      <p:sp>
        <p:nvSpPr>
          <p:cNvPr id="5" name="Zástupný symbol obsahu 4"/>
          <p:cNvSpPr>
            <a:spLocks noGrp="1"/>
          </p:cNvSpPr>
          <p:nvPr>
            <p:ph idx="1"/>
          </p:nvPr>
        </p:nvSpPr>
        <p:spPr>
          <a:xfrm>
            <a:off x="395536" y="2780928"/>
            <a:ext cx="8229600" cy="3744416"/>
          </a:xfrm>
        </p:spPr>
        <p:txBody>
          <a:bodyPr/>
          <a:lstStyle/>
          <a:p>
            <a:pPr>
              <a:buNone/>
            </a:pPr>
            <a:r>
              <a:rPr lang="sk-SK" dirty="0" smtClean="0"/>
              <a:t>Nastavenie v </a:t>
            </a:r>
            <a:r>
              <a:rPr lang="sk-SK" b="1" dirty="0" smtClean="0"/>
              <a:t>ATP/</a:t>
            </a:r>
            <a:r>
              <a:rPr lang="sk-SK" b="1" dirty="0" err="1" smtClean="0"/>
              <a:t>Settings</a:t>
            </a:r>
            <a:r>
              <a:rPr lang="sk-SK" dirty="0" smtClean="0"/>
              <a:t> ostáva rovnaké, </a:t>
            </a:r>
            <a:r>
              <a:rPr lang="sk-SK" dirty="0" smtClean="0"/>
              <a:t>v porovnaní s predošlým príkladom a postup opakujeme rovnako ako pri </a:t>
            </a:r>
            <a:r>
              <a:rPr lang="sk-SK" dirty="0" err="1" smtClean="0"/>
              <a:t>motorgenerátore</a:t>
            </a:r>
            <a:r>
              <a:rPr lang="sk-SK" dirty="0"/>
              <a:t>.</a:t>
            </a:r>
            <a:endParaRPr lang="sk-SK"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0"/>
            <a:ext cx="8229600" cy="1399032"/>
          </a:xfrm>
        </p:spPr>
        <p:txBody>
          <a:bodyPr/>
          <a:lstStyle/>
          <a:p>
            <a:r>
              <a:rPr lang="sk-SK" dirty="0" smtClean="0"/>
              <a:t>Simulácia a vyhodnotenie</a:t>
            </a:r>
            <a:endParaRPr lang="sk-SK" dirty="0"/>
          </a:p>
        </p:txBody>
      </p:sp>
      <p:sp>
        <p:nvSpPr>
          <p:cNvPr id="8" name="BlokTextu 7"/>
          <p:cNvSpPr txBox="1"/>
          <p:nvPr/>
        </p:nvSpPr>
        <p:spPr>
          <a:xfrm>
            <a:off x="1403648" y="5445224"/>
            <a:ext cx="6264696" cy="646331"/>
          </a:xfrm>
          <a:prstGeom prst="rect">
            <a:avLst/>
          </a:prstGeom>
          <a:noFill/>
        </p:spPr>
        <p:txBody>
          <a:bodyPr wrap="square" rtlCol="0">
            <a:spAutoFit/>
          </a:bodyPr>
          <a:lstStyle/>
          <a:p>
            <a:pPr algn="just"/>
            <a:r>
              <a:rPr lang="sk-SK" dirty="0" smtClean="0"/>
              <a:t>Porovnanie priebehov mechanického momentu samostatne pracujúceho stroja a </a:t>
            </a:r>
            <a:r>
              <a:rPr lang="sk-SK" dirty="0" err="1" smtClean="0"/>
              <a:t>motorgenerátora</a:t>
            </a:r>
            <a:r>
              <a:rPr lang="sk-SK" dirty="0" smtClean="0"/>
              <a:t> </a:t>
            </a:r>
            <a:endParaRPr lang="sk-SK" dirty="0"/>
          </a:p>
        </p:txBody>
      </p:sp>
      <p:pic>
        <p:nvPicPr>
          <p:cNvPr id="3" name="Picture 1"/>
          <p:cNvPicPr>
            <a:picLocks noChangeAspect="1" noChangeArrowheads="1"/>
          </p:cNvPicPr>
          <p:nvPr/>
        </p:nvPicPr>
        <p:blipFill>
          <a:blip r:embed="rId2" cstate="print"/>
          <a:srcRect/>
          <a:stretch>
            <a:fillRect/>
          </a:stretch>
        </p:blipFill>
        <p:spPr bwMode="auto">
          <a:xfrm>
            <a:off x="1466850" y="1362075"/>
            <a:ext cx="6210300" cy="4133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Simulácia a vyhodnotenie</a:t>
            </a:r>
            <a:endParaRPr lang="sk-SK" dirty="0"/>
          </a:p>
        </p:txBody>
      </p:sp>
      <p:pic>
        <p:nvPicPr>
          <p:cNvPr id="49154" name="Picture 2"/>
          <p:cNvPicPr>
            <a:picLocks noChangeAspect="1" noChangeArrowheads="1"/>
          </p:cNvPicPr>
          <p:nvPr/>
        </p:nvPicPr>
        <p:blipFill>
          <a:blip r:embed="rId2" cstate="print"/>
          <a:srcRect/>
          <a:stretch>
            <a:fillRect/>
          </a:stretch>
        </p:blipFill>
        <p:spPr bwMode="auto">
          <a:xfrm>
            <a:off x="1476375" y="1557338"/>
            <a:ext cx="6191250" cy="3743325"/>
          </a:xfrm>
          <a:prstGeom prst="rect">
            <a:avLst/>
          </a:prstGeom>
          <a:noFill/>
          <a:ln w="9525">
            <a:noFill/>
            <a:miter lim="800000"/>
            <a:headEnd/>
            <a:tailEnd/>
          </a:ln>
        </p:spPr>
      </p:pic>
      <p:sp>
        <p:nvSpPr>
          <p:cNvPr id="5" name="BlokTextu 4"/>
          <p:cNvSpPr txBox="1"/>
          <p:nvPr/>
        </p:nvSpPr>
        <p:spPr>
          <a:xfrm>
            <a:off x="1403648" y="5301208"/>
            <a:ext cx="6192688" cy="646331"/>
          </a:xfrm>
          <a:prstGeom prst="rect">
            <a:avLst/>
          </a:prstGeom>
          <a:noFill/>
        </p:spPr>
        <p:txBody>
          <a:bodyPr wrap="square" rtlCol="0">
            <a:spAutoFit/>
          </a:bodyPr>
          <a:lstStyle/>
          <a:p>
            <a:pPr algn="just"/>
            <a:r>
              <a:rPr lang="sk-SK" dirty="0" smtClean="0"/>
              <a:t>Priebeh statorového prúdu samostatne pracujúceho stroja a </a:t>
            </a:r>
            <a:r>
              <a:rPr lang="sk-SK" dirty="0" err="1" smtClean="0"/>
              <a:t>motorgenerátora</a:t>
            </a:r>
            <a:r>
              <a:rPr lang="sk-SK" dirty="0" smtClean="0"/>
              <a:t> </a:t>
            </a:r>
            <a:endParaRPr lang="sk-SK"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Vyhodnotenie modelu samostatného synchrónneho motora</a:t>
            </a:r>
            <a:endParaRPr lang="sk-SK" dirty="0"/>
          </a:p>
        </p:txBody>
      </p:sp>
      <p:sp>
        <p:nvSpPr>
          <p:cNvPr id="3" name="Zástupný symbol obsahu 2"/>
          <p:cNvSpPr>
            <a:spLocks noGrp="1"/>
          </p:cNvSpPr>
          <p:nvPr>
            <p:ph idx="1"/>
          </p:nvPr>
        </p:nvSpPr>
        <p:spPr/>
        <p:txBody>
          <a:bodyPr>
            <a:normAutofit/>
          </a:bodyPr>
          <a:lstStyle/>
          <a:p>
            <a:r>
              <a:rPr lang="sk-SK" sz="1800" dirty="0" smtClean="0"/>
              <a:t>Z uvedených grafov vyplýva, že po 9 sekundách prechodného deja klesne mechanický moment z 0,193 </a:t>
            </a:r>
            <a:r>
              <a:rPr lang="sk-SK" sz="1800" dirty="0" err="1" smtClean="0"/>
              <a:t>MNm</a:t>
            </a:r>
            <a:r>
              <a:rPr lang="sk-SK" sz="1800" dirty="0" smtClean="0"/>
              <a:t> na 0,162 </a:t>
            </a:r>
            <a:r>
              <a:rPr lang="sk-SK" sz="1800" dirty="0" err="1" smtClean="0"/>
              <a:t>MNm</a:t>
            </a:r>
            <a:r>
              <a:rPr lang="sk-SK" sz="1800" dirty="0" smtClean="0"/>
              <a:t>, zatiaľ čo na generátore vzrastie na hodnotu 0,28 </a:t>
            </a:r>
            <a:r>
              <a:rPr lang="sk-SK" sz="1800" dirty="0" err="1" smtClean="0"/>
              <a:t>MNm</a:t>
            </a:r>
            <a:r>
              <a:rPr lang="sk-SK" sz="1800" dirty="0" smtClean="0"/>
              <a:t>. Porovnanie prúdov statora ukazuje, ako po zmene zaťaženia začína na generátore klesať frekvencia prúdu a po 9 sekundách klesne frekvencia zo </a:t>
            </a:r>
            <a:r>
              <a:rPr lang="sk-SK" sz="1800" dirty="0" smtClean="0"/>
              <a:t>100 Hz </a:t>
            </a:r>
            <a:r>
              <a:rPr lang="sk-SK" sz="1800" dirty="0" smtClean="0"/>
              <a:t>na asi 71 Hz. Tomu </a:t>
            </a:r>
            <a:r>
              <a:rPr lang="sk-SK" sz="1800" dirty="0" smtClean="0"/>
              <a:t>zodpovedá, </a:t>
            </a:r>
            <a:r>
              <a:rPr lang="sk-SK" sz="1800" dirty="0" smtClean="0"/>
              <a:t>v prípade </a:t>
            </a:r>
            <a:r>
              <a:rPr lang="sk-SK" sz="1800" dirty="0" err="1" smtClean="0"/>
              <a:t>motorgenerátora</a:t>
            </a:r>
            <a:r>
              <a:rPr lang="sk-SK" sz="1800" dirty="0" smtClean="0"/>
              <a:t>, </a:t>
            </a:r>
            <a:r>
              <a:rPr lang="sk-SK" sz="1800" dirty="0" smtClean="0"/>
              <a:t>mechanický výkon </a:t>
            </a:r>
            <a:r>
              <a:rPr lang="sk-SK" sz="1800" i="1" dirty="0" err="1" smtClean="0"/>
              <a:t>P</a:t>
            </a:r>
            <a:r>
              <a:rPr lang="sk-SK" sz="1800" baseline="-25000" dirty="0" err="1" smtClean="0"/>
              <a:t>mg</a:t>
            </a:r>
            <a:r>
              <a:rPr lang="sk-SK" sz="1800" dirty="0" smtClean="0"/>
              <a:t> a pre samostatne pracujúci generátor výkon </a:t>
            </a:r>
            <a:r>
              <a:rPr lang="sk-SK" sz="1800" i="1" dirty="0" err="1" smtClean="0"/>
              <a:t>P</a:t>
            </a:r>
            <a:r>
              <a:rPr lang="sk-SK" sz="1800" baseline="-25000" dirty="0" err="1" smtClean="0"/>
              <a:t>sg</a:t>
            </a:r>
            <a:r>
              <a:rPr lang="sk-SK" sz="1800" dirty="0" smtClean="0"/>
              <a:t>:</a:t>
            </a:r>
            <a:endParaRPr lang="sk-SK" sz="1800" dirty="0"/>
          </a:p>
        </p:txBody>
      </p:sp>
      <p:sp>
        <p:nvSpPr>
          <p:cNvPr id="4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k-SK"/>
          </a:p>
        </p:txBody>
      </p:sp>
      <p:sp>
        <p:nvSpPr>
          <p:cNvPr id="4100"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k-SK"/>
          </a:p>
        </p:txBody>
      </p:sp>
      <p:sp>
        <p:nvSpPr>
          <p:cNvPr id="4101" name="Rectangle 5"/>
          <p:cNvSpPr>
            <a:spLocks noChangeArrowheads="1"/>
          </p:cNvSpPr>
          <p:nvPr/>
        </p:nvSpPr>
        <p:spPr bwMode="auto">
          <a:xfrm>
            <a:off x="0" y="819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k-SK" sz="1800" b="0" i="0" u="none" strike="noStrike" cap="none" normalizeH="0" baseline="0" smtClean="0">
              <a:ln>
                <a:noFill/>
              </a:ln>
              <a:solidFill>
                <a:schemeClr val="tx1"/>
              </a:solidFill>
              <a:effectLst/>
              <a:latin typeface="Arial" pitchFamily="34" charset="0"/>
              <a:cs typeface="Arial" pitchFamily="34" charset="0"/>
            </a:endParaRPr>
          </a:p>
        </p:txBody>
      </p:sp>
      <p:sp>
        <p:nvSpPr>
          <p:cNvPr id="41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k-SK"/>
          </a:p>
        </p:txBody>
      </p:sp>
      <p:sp>
        <p:nvSpPr>
          <p:cNvPr id="4105"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k-SK"/>
          </a:p>
        </p:txBody>
      </p:sp>
      <p:sp>
        <p:nvSpPr>
          <p:cNvPr id="4106" name="Rectangle 10"/>
          <p:cNvSpPr>
            <a:spLocks noChangeArrowheads="1"/>
          </p:cNvSpPr>
          <p:nvPr/>
        </p:nvSpPr>
        <p:spPr bwMode="auto">
          <a:xfrm>
            <a:off x="0" y="819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k-SK"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Obdĺžnik 16"/>
          <p:cNvSpPr/>
          <p:nvPr/>
        </p:nvSpPr>
        <p:spPr>
          <a:xfrm>
            <a:off x="2483768" y="4005064"/>
            <a:ext cx="5904656" cy="1944216"/>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k-SK"/>
          </a:p>
        </p:txBody>
      </p:sp>
      <p:sp>
        <p:nvSpPr>
          <p:cNvPr id="4108"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k-SK"/>
          </a:p>
        </p:txBody>
      </p:sp>
      <p:graphicFrame>
        <p:nvGraphicFramePr>
          <p:cNvPr id="4107" name="Object 11"/>
          <p:cNvGraphicFramePr>
            <a:graphicFrameLocks noChangeAspect="1"/>
          </p:cNvGraphicFramePr>
          <p:nvPr>
            <p:extLst>
              <p:ext uri="{D42A27DB-BD31-4B8C-83A1-F6EECF244321}">
                <p14:modId xmlns:p14="http://schemas.microsoft.com/office/powerpoint/2010/main" val="2668125350"/>
              </p:ext>
            </p:extLst>
          </p:nvPr>
        </p:nvGraphicFramePr>
        <p:xfrm>
          <a:off x="2490788" y="4076700"/>
          <a:ext cx="5794375" cy="863600"/>
        </p:xfrm>
        <a:graphic>
          <a:graphicData uri="http://schemas.openxmlformats.org/presentationml/2006/ole">
            <mc:AlternateContent xmlns:mc="http://schemas.openxmlformats.org/markup-compatibility/2006">
              <mc:Choice xmlns:v="urn:schemas-microsoft-com:vml" Requires="v">
                <p:oleObj spid="_x0000_s4138" name="Rovnica" r:id="rId3" imgW="2793960" imgH="419040" progId="Equation.3">
                  <p:embed/>
                </p:oleObj>
              </mc:Choice>
              <mc:Fallback>
                <p:oleObj name="Rovnica" r:id="rId3" imgW="2793960" imgH="419040" progId="Equation.3">
                  <p:embed/>
                  <p:pic>
                    <p:nvPicPr>
                      <p:cNvPr id="0" name="Picture 11"/>
                      <p:cNvPicPr>
                        <a:picLocks noChangeAspect="1" noChangeArrowheads="1"/>
                      </p:cNvPicPr>
                      <p:nvPr/>
                    </p:nvPicPr>
                    <p:blipFill>
                      <a:blip r:embed="rId4"/>
                      <a:srcRect/>
                      <a:stretch>
                        <a:fillRect/>
                      </a:stretch>
                    </p:blipFill>
                    <p:spPr bwMode="auto">
                      <a:xfrm>
                        <a:off x="2490788" y="4076700"/>
                        <a:ext cx="5794375" cy="86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10"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k-SK"/>
          </a:p>
        </p:txBody>
      </p:sp>
      <p:graphicFrame>
        <p:nvGraphicFramePr>
          <p:cNvPr id="4109" name="Object 13"/>
          <p:cNvGraphicFramePr>
            <a:graphicFrameLocks noChangeAspect="1"/>
          </p:cNvGraphicFramePr>
          <p:nvPr>
            <p:extLst>
              <p:ext uri="{D42A27DB-BD31-4B8C-83A1-F6EECF244321}">
                <p14:modId xmlns:p14="http://schemas.microsoft.com/office/powerpoint/2010/main" val="3502172111"/>
              </p:ext>
            </p:extLst>
          </p:nvPr>
        </p:nvGraphicFramePr>
        <p:xfrm>
          <a:off x="2524125" y="5097463"/>
          <a:ext cx="5581650" cy="884237"/>
        </p:xfrm>
        <a:graphic>
          <a:graphicData uri="http://schemas.openxmlformats.org/presentationml/2006/ole">
            <mc:AlternateContent xmlns:mc="http://schemas.openxmlformats.org/markup-compatibility/2006">
              <mc:Choice xmlns:v="urn:schemas-microsoft-com:vml" Requires="v">
                <p:oleObj spid="_x0000_s4139" name="Rovnica" r:id="rId5" imgW="2628720" imgH="419040" progId="Equation.3">
                  <p:embed/>
                </p:oleObj>
              </mc:Choice>
              <mc:Fallback>
                <p:oleObj name="Rovnica" r:id="rId5" imgW="2628720" imgH="419040" progId="Equation.3">
                  <p:embed/>
                  <p:pic>
                    <p:nvPicPr>
                      <p:cNvPr id="0" name="Picture 13"/>
                      <p:cNvPicPr>
                        <a:picLocks noChangeAspect="1" noChangeArrowheads="1"/>
                      </p:cNvPicPr>
                      <p:nvPr/>
                    </p:nvPicPr>
                    <p:blipFill>
                      <a:blip r:embed="rId6"/>
                      <a:srcRect/>
                      <a:stretch>
                        <a:fillRect/>
                      </a:stretch>
                    </p:blipFill>
                    <p:spPr bwMode="auto">
                      <a:xfrm>
                        <a:off x="2524125" y="5097463"/>
                        <a:ext cx="5581650" cy="884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Porovnanie UM a SM59</a:t>
            </a:r>
            <a:endParaRPr lang="sk-SK" dirty="0"/>
          </a:p>
        </p:txBody>
      </p:sp>
      <p:sp>
        <p:nvSpPr>
          <p:cNvPr id="3" name="Zástupný symbol obsahu 2"/>
          <p:cNvSpPr>
            <a:spLocks noGrp="1"/>
          </p:cNvSpPr>
          <p:nvPr>
            <p:ph idx="1"/>
          </p:nvPr>
        </p:nvSpPr>
        <p:spPr/>
        <p:txBody>
          <a:bodyPr>
            <a:normAutofit fontScale="92500" lnSpcReduction="20000"/>
          </a:bodyPr>
          <a:lstStyle/>
          <a:p>
            <a:r>
              <a:rPr lang="sk-SK" dirty="0" smtClean="0"/>
              <a:t>V prípade potreby regulácie budenia alebo výkonu stroja sa použije model SM59 s riadením TACS</a:t>
            </a:r>
          </a:p>
          <a:p>
            <a:pPr>
              <a:buNone/>
            </a:pPr>
            <a:endParaRPr lang="sk-SK" dirty="0" smtClean="0"/>
          </a:p>
          <a:p>
            <a:r>
              <a:rPr lang="sk-SK" dirty="0" smtClean="0"/>
              <a:t>Pri modeli </a:t>
            </a:r>
            <a:r>
              <a:rPr lang="sk-SK" dirty="0" smtClean="0"/>
              <a:t>SM59 postačujú bežné údaje stroja, UM potrebuje ďalšie výpočty</a:t>
            </a:r>
          </a:p>
          <a:p>
            <a:endParaRPr lang="sk-SK" dirty="0" smtClean="0"/>
          </a:p>
          <a:p>
            <a:r>
              <a:rPr lang="sk-SK" dirty="0" smtClean="0"/>
              <a:t>Pre vyrovnanie otáčok po utíchnutí prechodného deja je pri SM59 potrebný samostatne pracujúci regulátor otáčok</a:t>
            </a:r>
          </a:p>
          <a:p>
            <a:pPr>
              <a:buNone/>
            </a:pPr>
            <a:r>
              <a:rPr lang="sk-SK" dirty="0" smtClean="0"/>
              <a:t>	</a:t>
            </a:r>
            <a:endParaRPr lang="sk-SK"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11560" y="2348880"/>
            <a:ext cx="8062912" cy="1470025"/>
          </a:xfrm>
        </p:spPr>
        <p:txBody>
          <a:bodyPr/>
          <a:lstStyle/>
          <a:p>
            <a:pPr marL="0" algn="ctr"/>
            <a:r>
              <a:rPr lang="sk-SK" dirty="0" smtClean="0"/>
              <a:t>ĎAKUJEM ZA POZORNOSŤ</a:t>
            </a:r>
            <a:endParaRPr lang="sk-SK"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adšenie">
  <a:themeElements>
    <a:clrScheme name="Nadšeni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Nadšeni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Nadšeni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Verve</Template>
  <TotalTime>636</TotalTime>
  <Words>1105</Words>
  <Application>Microsoft Office PowerPoint</Application>
  <PresentationFormat>Prezentácia na obrazovke (4:3)</PresentationFormat>
  <Paragraphs>310</Paragraphs>
  <Slides>36</Slides>
  <Notes>1</Notes>
  <HiddenSlides>0</HiddenSlides>
  <MMClips>0</MMClips>
  <ScaleCrop>false</ScaleCrop>
  <HeadingPairs>
    <vt:vector size="8" baseType="variant">
      <vt:variant>
        <vt:lpstr>Použité písma</vt:lpstr>
      </vt:variant>
      <vt:variant>
        <vt:i4>7</vt:i4>
      </vt:variant>
      <vt:variant>
        <vt:lpstr>Motív</vt:lpstr>
      </vt:variant>
      <vt:variant>
        <vt:i4>1</vt:i4>
      </vt:variant>
      <vt:variant>
        <vt:lpstr>Vložené servery OLE</vt:lpstr>
      </vt:variant>
      <vt:variant>
        <vt:i4>2</vt:i4>
      </vt:variant>
      <vt:variant>
        <vt:lpstr>Nadpisy snímok</vt:lpstr>
      </vt:variant>
      <vt:variant>
        <vt:i4>36</vt:i4>
      </vt:variant>
    </vt:vector>
  </HeadingPairs>
  <TitlesOfParts>
    <vt:vector size="46" baseType="lpstr">
      <vt:lpstr>Arial</vt:lpstr>
      <vt:lpstr>Calibri</vt:lpstr>
      <vt:lpstr>Century Gothic</vt:lpstr>
      <vt:lpstr>Symbol</vt:lpstr>
      <vt:lpstr>Verdana</vt:lpstr>
      <vt:lpstr>Wingdings</vt:lpstr>
      <vt:lpstr>Wingdings 2</vt:lpstr>
      <vt:lpstr>Nadšenie</vt:lpstr>
      <vt:lpstr>Rovnica</vt:lpstr>
      <vt:lpstr>Microsoft Equation 3.0</vt:lpstr>
      <vt:lpstr>MODELOVANIE V ELEKTROENERGETIKE</vt:lpstr>
      <vt:lpstr>Znenie otázky</vt:lpstr>
      <vt:lpstr>Elektrické stroje</vt:lpstr>
      <vt:lpstr>Stavba elektrických strojov</vt:lpstr>
      <vt:lpstr>Rozdelenie elektrických strojov</vt:lpstr>
      <vt:lpstr>Procedúry TACS</vt:lpstr>
      <vt:lpstr>Procedúry TACS</vt:lpstr>
      <vt:lpstr>Model synchrónneho motora SM59 v ATPDraw</vt:lpstr>
      <vt:lpstr>Model synchrónneho motora SM59 v ATPDraw</vt:lpstr>
      <vt:lpstr>Model synchrónneho motora SM59 v ATPDraw</vt:lpstr>
      <vt:lpstr>Model univerzálneho motora UM</vt:lpstr>
      <vt:lpstr>Model univerzálneho motora UM</vt:lpstr>
      <vt:lpstr>Model univerzálneho motora UM</vt:lpstr>
      <vt:lpstr>Model Motorgenerátor</vt:lpstr>
      <vt:lpstr>Model Motorgenerátor</vt:lpstr>
      <vt:lpstr>Parametre modelu</vt:lpstr>
      <vt:lpstr>Parametre modelu</vt:lpstr>
      <vt:lpstr>Parametre modelu</vt:lpstr>
      <vt:lpstr>Parametre modelu</vt:lpstr>
      <vt:lpstr>Parametre modelu</vt:lpstr>
      <vt:lpstr>Parametre modelu</vt:lpstr>
      <vt:lpstr>Parametre modelu</vt:lpstr>
      <vt:lpstr>Simulácia a vyhodnotenie</vt:lpstr>
      <vt:lpstr>Simulácia a vyhodnotenie</vt:lpstr>
      <vt:lpstr>Simulácia a vyhodnotenie</vt:lpstr>
      <vt:lpstr>Simulácia a vyhodnotenie</vt:lpstr>
      <vt:lpstr>Simulácia a vyhodnotenie</vt:lpstr>
      <vt:lpstr>Vyhodnotenie modelu motorgenerátora</vt:lpstr>
      <vt:lpstr>Samostatne pracujúci synchrónny generátor</vt:lpstr>
      <vt:lpstr>Schéma zapojenia a parametre prvkov</vt:lpstr>
      <vt:lpstr>Simulácia a vyhodnotenie</vt:lpstr>
      <vt:lpstr>Simulácia a vyhodnotenie</vt:lpstr>
      <vt:lpstr>Simulácia a vyhodnotenie</vt:lpstr>
      <vt:lpstr>Vyhodnotenie modelu samostatného synchrónneho motora</vt:lpstr>
      <vt:lpstr>Porovnanie UM a SM59</vt:lpstr>
      <vt:lpstr>ĎAKUJEM ZA POZORNOSŤ</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
  <cp:lastModifiedBy>eugen</cp:lastModifiedBy>
  <cp:revision>77</cp:revision>
  <dcterms:created xsi:type="dcterms:W3CDTF">2017-12-15T14:47:26Z</dcterms:created>
  <dcterms:modified xsi:type="dcterms:W3CDTF">2017-12-17T06:56:21Z</dcterms:modified>
</cp:coreProperties>
</file>